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
      <p:font typeface="Trebuchet MS" panose="020B0703020202090204" pitchFamily="34" charset="0"/>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2632e0a52_1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a:t>
            </a:r>
            <a:endParaRPr/>
          </a:p>
        </p:txBody>
      </p:sp>
      <p:sp>
        <p:nvSpPr>
          <p:cNvPr id="127" name="Google Shape;127;g272632e0a52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27b926489_0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727b92648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668783206_1_1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e668783206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668783206_1_1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e668783206_1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727b926489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2727b926489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727b926489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2727b926489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27b92648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2727b92648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2632e0a52_1_1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72632e0a52_1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e668783206_1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e668783206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e668783206_1_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e668783206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e668783206_1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Lillian made the landing page and navigation bar and added the project theme, Brooke added the routing logic, Nati created the login and registration UI and created a login backend for us as well as hooked up team1’s Auth0 service option.</a:t>
            </a:r>
            <a:endParaRPr/>
          </a:p>
        </p:txBody>
      </p:sp>
      <p:sp>
        <p:nvSpPr>
          <p:cNvPr id="337" name="Google Shape;337;g2e668783206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72632e0a52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272632e0a52_1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Brenna</a:t>
            </a:r>
            <a:endParaRPr/>
          </a:p>
        </p:txBody>
      </p:sp>
      <p:sp>
        <p:nvSpPr>
          <p:cNvPr id="144" name="Google Shape;144;g272632e0a52_1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e668783206_1_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 made UI for these screens, Brooke wired up the project creation form to make it actually create a new project and display it on the dashboard, Nati added users to the project so the profile page could display it, everyone created their own avatar for the about page.</a:t>
            </a:r>
            <a:endParaRPr/>
          </a:p>
        </p:txBody>
      </p:sp>
      <p:sp>
        <p:nvSpPr>
          <p:cNvPr id="347" name="Google Shape;347;g2e668783206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e668783206_1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Lillian</a:t>
            </a:r>
            <a:endParaRPr/>
          </a:p>
        </p:txBody>
      </p:sp>
      <p:sp>
        <p:nvSpPr>
          <p:cNvPr id="358" name="Google Shape;358;g2e668783206_1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e668783206_5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Lillian</a:t>
            </a:r>
            <a:endParaRPr/>
          </a:p>
        </p:txBody>
      </p:sp>
      <p:sp>
        <p:nvSpPr>
          <p:cNvPr id="365" name="Google Shape;365;g2e668783206_5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668783206_1_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Lillian</a:t>
            </a:r>
            <a:endParaRPr/>
          </a:p>
        </p:txBody>
      </p:sp>
      <p:sp>
        <p:nvSpPr>
          <p:cNvPr id="372" name="Google Shape;372;g2e668783206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e668783206_1_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Lillian</a:t>
            </a:r>
            <a:endParaRPr/>
          </a:p>
        </p:txBody>
      </p:sp>
      <p:sp>
        <p:nvSpPr>
          <p:cNvPr id="379" name="Google Shape;379;g2e668783206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e0f405bcd2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2e0f405bcd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668783206_1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2e668783206_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2632e0a52_1_1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272632e0a52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2632e0a52_1_1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a:t>
            </a:r>
            <a:endParaRPr/>
          </a:p>
        </p:txBody>
      </p:sp>
      <p:sp>
        <p:nvSpPr>
          <p:cNvPr id="177" name="Google Shape;177;g272632e0a52_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e668783206_1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a:t>
            </a:r>
            <a:endParaRPr/>
          </a:p>
        </p:txBody>
      </p:sp>
      <p:sp>
        <p:nvSpPr>
          <p:cNvPr id="192" name="Google Shape;192;g2e668783206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668783206_1_1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a:t>
            </a:r>
            <a:endParaRPr/>
          </a:p>
        </p:txBody>
      </p:sp>
      <p:sp>
        <p:nvSpPr>
          <p:cNvPr id="220" name="Google Shape;220;g2e668783206_1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27b92648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Brenna</a:t>
            </a:r>
            <a:endParaRPr/>
          </a:p>
        </p:txBody>
      </p:sp>
      <p:sp>
        <p:nvSpPr>
          <p:cNvPr id="228" name="Google Shape;228;g2727b92648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e668783206_1_1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2e668783206_1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e668783206_1_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e668783206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e668783206_1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Brooke</a:t>
            </a:r>
            <a:endParaRPr/>
          </a:p>
        </p:txBody>
      </p:sp>
      <p:sp>
        <p:nvSpPr>
          <p:cNvPr id="254" name="Google Shape;254;g2e668783206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www.pivotaltracker.com/n/projects/270402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6DDE7">
            <a:alpha val="68630"/>
          </a:srgbClr>
        </a:solidFill>
        <a:effectLst/>
      </p:bgPr>
    </p:bg>
    <p:spTree>
      <p:nvGrpSpPr>
        <p:cNvPr id="1" name="Shape 128"/>
        <p:cNvGrpSpPr/>
        <p:nvPr/>
      </p:nvGrpSpPr>
      <p:grpSpPr>
        <a:xfrm>
          <a:off x="0" y="0"/>
          <a:ext cx="0" cy="0"/>
          <a:chOff x="0" y="0"/>
          <a:chExt cx="0" cy="0"/>
        </a:xfrm>
      </p:grpSpPr>
      <p:sp>
        <p:nvSpPr>
          <p:cNvPr id="129" name="Google Shape;129;p25"/>
          <p:cNvSpPr/>
          <p:nvPr/>
        </p:nvSpPr>
        <p:spPr>
          <a:xfrm>
            <a:off x="1062120" y="0"/>
            <a:ext cx="7019760" cy="5143500"/>
          </a:xfrm>
          <a:custGeom>
            <a:avLst/>
            <a:gdLst/>
            <a:ahLst/>
            <a:cxnLst/>
            <a:rect l="l" t="t" r="r" b="b"/>
            <a:pathLst>
              <a:path w="14039520" h="10287000" extrusionOk="0">
                <a:moveTo>
                  <a:pt x="0" y="0"/>
                </a:moveTo>
                <a:lnTo>
                  <a:pt x="14039520" y="0"/>
                </a:lnTo>
                <a:lnTo>
                  <a:pt x="14039520" y="10287000"/>
                </a:lnTo>
                <a:lnTo>
                  <a:pt x="0" y="10287000"/>
                </a:lnTo>
                <a:lnTo>
                  <a:pt x="0" y="0"/>
                </a:lnTo>
                <a:close/>
              </a:path>
            </a:pathLst>
          </a:custGeom>
          <a:blipFill rotWithShape="1">
            <a:blip r:embed="rId3">
              <a:alphaModFix amt="30000"/>
            </a:blip>
            <a:stretch>
              <a:fillRect t="-6694" b="-669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0" name="Google Shape;130;p25"/>
          <p:cNvSpPr/>
          <p:nvPr/>
        </p:nvSpPr>
        <p:spPr>
          <a:xfrm>
            <a:off x="3232048" y="3961564"/>
            <a:ext cx="2687412" cy="321158"/>
          </a:xfrm>
          <a:custGeom>
            <a:avLst/>
            <a:gdLst/>
            <a:ahLst/>
            <a:cxnLst/>
            <a:rect l="l" t="t" r="r" b="b"/>
            <a:pathLst>
              <a:path w="9109870" h="1107440" extrusionOk="0">
                <a:moveTo>
                  <a:pt x="8556149" y="45720"/>
                </a:moveTo>
                <a:cubicBezTo>
                  <a:pt x="8835549" y="45720"/>
                  <a:pt x="9062879" y="273050"/>
                  <a:pt x="9062879" y="552450"/>
                </a:cubicBezTo>
                <a:cubicBezTo>
                  <a:pt x="9062879" y="831850"/>
                  <a:pt x="8835549" y="1059180"/>
                  <a:pt x="8556149" y="1059180"/>
                </a:cubicBezTo>
                <a:lnTo>
                  <a:pt x="553720" y="1059180"/>
                </a:lnTo>
                <a:cubicBezTo>
                  <a:pt x="274320" y="1059180"/>
                  <a:pt x="46990" y="831850"/>
                  <a:pt x="46990" y="552450"/>
                </a:cubicBezTo>
                <a:cubicBezTo>
                  <a:pt x="46990" y="273050"/>
                  <a:pt x="274320" y="45720"/>
                  <a:pt x="553720" y="45720"/>
                </a:cubicBezTo>
                <a:lnTo>
                  <a:pt x="8556149" y="45720"/>
                </a:lnTo>
                <a:moveTo>
                  <a:pt x="8556149" y="0"/>
                </a:moveTo>
                <a:lnTo>
                  <a:pt x="553720" y="0"/>
                </a:lnTo>
                <a:cubicBezTo>
                  <a:pt x="247650" y="0"/>
                  <a:pt x="0" y="247650"/>
                  <a:pt x="0" y="553720"/>
                </a:cubicBezTo>
                <a:cubicBezTo>
                  <a:pt x="0" y="859790"/>
                  <a:pt x="247650" y="1107440"/>
                  <a:pt x="553720" y="1107440"/>
                </a:cubicBezTo>
                <a:lnTo>
                  <a:pt x="8556149" y="1107440"/>
                </a:lnTo>
                <a:cubicBezTo>
                  <a:pt x="8862220" y="1107440"/>
                  <a:pt x="9109870" y="859790"/>
                  <a:pt x="9109870" y="553720"/>
                </a:cubicBezTo>
                <a:cubicBezTo>
                  <a:pt x="9108599" y="247650"/>
                  <a:pt x="8860949" y="0"/>
                  <a:pt x="8556149"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131" name="Google Shape;131;p25"/>
          <p:cNvCxnSpPr/>
          <p:nvPr/>
        </p:nvCxnSpPr>
        <p:spPr>
          <a:xfrm>
            <a:off x="8466685" y="526338"/>
            <a:ext cx="162965" cy="0"/>
          </a:xfrm>
          <a:prstGeom prst="straightConnector1">
            <a:avLst/>
          </a:prstGeom>
          <a:noFill/>
          <a:ln w="28575" cap="flat" cmpd="sng">
            <a:solidFill>
              <a:srgbClr val="000000"/>
            </a:solidFill>
            <a:prstDash val="solid"/>
            <a:round/>
            <a:headEnd type="none" w="sm" len="sm"/>
            <a:tailEnd type="none" w="sm" len="sm"/>
          </a:ln>
        </p:spPr>
      </p:cxnSp>
      <p:cxnSp>
        <p:nvCxnSpPr>
          <p:cNvPr id="132" name="Google Shape;132;p25"/>
          <p:cNvCxnSpPr/>
          <p:nvPr/>
        </p:nvCxnSpPr>
        <p:spPr>
          <a:xfrm>
            <a:off x="8466685" y="591014"/>
            <a:ext cx="162965" cy="0"/>
          </a:xfrm>
          <a:prstGeom prst="straightConnector1">
            <a:avLst/>
          </a:prstGeom>
          <a:noFill/>
          <a:ln w="28575" cap="flat" cmpd="sng">
            <a:solidFill>
              <a:srgbClr val="000000"/>
            </a:solidFill>
            <a:prstDash val="solid"/>
            <a:round/>
            <a:headEnd type="none" w="sm" len="sm"/>
            <a:tailEnd type="none" w="sm" len="sm"/>
          </a:ln>
        </p:spPr>
      </p:cxnSp>
      <p:cxnSp>
        <p:nvCxnSpPr>
          <p:cNvPr id="133" name="Google Shape;133;p25"/>
          <p:cNvCxnSpPr/>
          <p:nvPr/>
        </p:nvCxnSpPr>
        <p:spPr>
          <a:xfrm>
            <a:off x="8466685" y="655690"/>
            <a:ext cx="162965" cy="0"/>
          </a:xfrm>
          <a:prstGeom prst="straightConnector1">
            <a:avLst/>
          </a:prstGeom>
          <a:noFill/>
          <a:ln w="28575" cap="flat" cmpd="sng">
            <a:solidFill>
              <a:srgbClr val="000000"/>
            </a:solidFill>
            <a:prstDash val="solid"/>
            <a:round/>
            <a:headEnd type="none" w="sm" len="sm"/>
            <a:tailEnd type="none" w="sm" len="sm"/>
          </a:ln>
        </p:spPr>
      </p:cxnSp>
      <p:sp>
        <p:nvSpPr>
          <p:cNvPr id="134" name="Google Shape;134;p25"/>
          <p:cNvSpPr/>
          <p:nvPr/>
        </p:nvSpPr>
        <p:spPr>
          <a:xfrm>
            <a:off x="8145330" y="513861"/>
            <a:ext cx="156116" cy="156116"/>
          </a:xfrm>
          <a:custGeom>
            <a:avLst/>
            <a:gdLst/>
            <a:ahLst/>
            <a:cxnLst/>
            <a:rect l="l" t="t" r="r" b="b"/>
            <a:pathLst>
              <a:path w="312232" h="312232" extrusionOk="0">
                <a:moveTo>
                  <a:pt x="0" y="0"/>
                </a:moveTo>
                <a:lnTo>
                  <a:pt x="312232" y="0"/>
                </a:lnTo>
                <a:lnTo>
                  <a:pt x="312232" y="312232"/>
                </a:lnTo>
                <a:lnTo>
                  <a:pt x="0" y="312232"/>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135" name="Google Shape;135;p25"/>
          <p:cNvCxnSpPr/>
          <p:nvPr/>
        </p:nvCxnSpPr>
        <p:spPr>
          <a:xfrm>
            <a:off x="4302527" y="575774"/>
            <a:ext cx="538946" cy="0"/>
          </a:xfrm>
          <a:prstGeom prst="straightConnector1">
            <a:avLst/>
          </a:prstGeom>
          <a:noFill/>
          <a:ln w="28575" cap="rnd" cmpd="sng">
            <a:solidFill>
              <a:srgbClr val="000000"/>
            </a:solidFill>
            <a:prstDash val="solid"/>
            <a:round/>
            <a:headEnd type="none" w="sm" len="sm"/>
            <a:tailEnd type="triangle" w="med" len="med"/>
          </a:ln>
        </p:spPr>
      </p:cxnSp>
      <p:sp>
        <p:nvSpPr>
          <p:cNvPr id="136" name="Google Shape;136;p25"/>
          <p:cNvSpPr txBox="1"/>
          <p:nvPr/>
        </p:nvSpPr>
        <p:spPr>
          <a:xfrm>
            <a:off x="3136656" y="4030266"/>
            <a:ext cx="2870700" cy="1848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 sz="1200">
                <a:solidFill>
                  <a:srgbClr val="000000"/>
                </a:solidFill>
                <a:latin typeface="Roboto"/>
                <a:ea typeface="Roboto"/>
                <a:cs typeface="Roboto"/>
                <a:sym typeface="Roboto"/>
              </a:rPr>
              <a:t> F</a:t>
            </a:r>
            <a:r>
              <a:rPr lang="en" sz="1200">
                <a:latin typeface="Roboto"/>
                <a:ea typeface="Roboto"/>
                <a:cs typeface="Roboto"/>
                <a:sym typeface="Roboto"/>
              </a:rPr>
              <a:t>INAL </a:t>
            </a:r>
            <a:r>
              <a:rPr lang="en" sz="1200">
                <a:solidFill>
                  <a:srgbClr val="000000"/>
                </a:solidFill>
                <a:latin typeface="Roboto"/>
                <a:ea typeface="Roboto"/>
                <a:cs typeface="Roboto"/>
                <a:sym typeface="Roboto"/>
              </a:rPr>
              <a:t>PRESENTATION</a:t>
            </a:r>
            <a:endParaRPr sz="700"/>
          </a:p>
        </p:txBody>
      </p:sp>
      <p:sp>
        <p:nvSpPr>
          <p:cNvPr id="137" name="Google Shape;137;p25"/>
          <p:cNvSpPr txBox="1"/>
          <p:nvPr/>
        </p:nvSpPr>
        <p:spPr>
          <a:xfrm>
            <a:off x="514350" y="485286"/>
            <a:ext cx="1787713" cy="1793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000000"/>
                </a:solidFill>
                <a:latin typeface="Roboto"/>
                <a:ea typeface="Roboto"/>
                <a:cs typeface="Roboto"/>
                <a:sym typeface="Roboto"/>
              </a:rPr>
              <a:t>FANTASTIC 5</a:t>
            </a:r>
            <a:endParaRPr sz="700"/>
          </a:p>
        </p:txBody>
      </p:sp>
      <p:sp>
        <p:nvSpPr>
          <p:cNvPr id="138" name="Google Shape;138;p25"/>
          <p:cNvSpPr txBox="1"/>
          <p:nvPr/>
        </p:nvSpPr>
        <p:spPr>
          <a:xfrm>
            <a:off x="6270800" y="4437698"/>
            <a:ext cx="2358900" cy="1386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900">
                <a:latin typeface="Roboto"/>
                <a:ea typeface="Roboto"/>
                <a:cs typeface="Roboto"/>
                <a:sym typeface="Roboto"/>
              </a:rPr>
              <a:t>18 June</a:t>
            </a:r>
            <a:r>
              <a:rPr lang="en" sz="900">
                <a:solidFill>
                  <a:srgbClr val="000000"/>
                </a:solidFill>
                <a:latin typeface="Roboto"/>
                <a:ea typeface="Roboto"/>
                <a:cs typeface="Roboto"/>
                <a:sym typeface="Roboto"/>
              </a:rPr>
              <a:t>, 2024</a:t>
            </a:r>
            <a:endParaRPr sz="700"/>
          </a:p>
        </p:txBody>
      </p:sp>
      <p:sp>
        <p:nvSpPr>
          <p:cNvPr id="139" name="Google Shape;139;p25"/>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a:t>
            </a:fld>
            <a:endParaRPr/>
          </a:p>
        </p:txBody>
      </p:sp>
      <p:pic>
        <p:nvPicPr>
          <p:cNvPr id="140" name="Google Shape;140;p25"/>
          <p:cNvPicPr preferRelativeResize="0"/>
          <p:nvPr/>
        </p:nvPicPr>
        <p:blipFill>
          <a:blip r:embed="rId5">
            <a:alphaModFix/>
          </a:blip>
          <a:stretch>
            <a:fillRect/>
          </a:stretch>
        </p:blipFill>
        <p:spPr>
          <a:xfrm>
            <a:off x="2447900" y="278100"/>
            <a:ext cx="4255700" cy="4255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6" name="Google Shape;266;p34"/>
          <p:cNvSpPr txBox="1"/>
          <p:nvPr/>
        </p:nvSpPr>
        <p:spPr>
          <a:xfrm>
            <a:off x="2757125" y="186400"/>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Software Design</a:t>
            </a:r>
            <a:endParaRPr sz="700"/>
          </a:p>
        </p:txBody>
      </p:sp>
      <p:sp>
        <p:nvSpPr>
          <p:cNvPr id="267" name="Google Shape;267;p34"/>
          <p:cNvSpPr txBox="1"/>
          <p:nvPr/>
        </p:nvSpPr>
        <p:spPr>
          <a:xfrm>
            <a:off x="526550" y="863825"/>
            <a:ext cx="4509600" cy="41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Roboto"/>
                <a:ea typeface="Roboto"/>
                <a:cs typeface="Roboto"/>
                <a:sym typeface="Roboto"/>
              </a:rPr>
              <a:t>Software Architecture</a:t>
            </a:r>
            <a:endParaRPr sz="1600"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600" b="1">
              <a:solidFill>
                <a:schemeClr val="dk1"/>
              </a:solidFill>
              <a:latin typeface="Roboto"/>
              <a:ea typeface="Roboto"/>
              <a:cs typeface="Roboto"/>
              <a:sym typeface="Roboto"/>
            </a:endParaRPr>
          </a:p>
          <a:p>
            <a:pPr marL="0" lvl="0" indent="0" algn="l" rtl="0">
              <a:spcBef>
                <a:spcPts val="0"/>
              </a:spcBef>
              <a:spcAft>
                <a:spcPts val="0"/>
              </a:spcAft>
              <a:buNone/>
            </a:pPr>
            <a:r>
              <a:rPr lang="en" sz="1600">
                <a:solidFill>
                  <a:schemeClr val="dk1"/>
                </a:solidFill>
                <a:latin typeface="Roboto"/>
                <a:ea typeface="Roboto"/>
                <a:cs typeface="Roboto"/>
                <a:sym typeface="Roboto"/>
              </a:rPr>
              <a:t>Framework: React, component-based structure</a:t>
            </a:r>
            <a:endParaRPr sz="16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Using modified MVC</a:t>
            </a:r>
            <a:endParaRPr sz="1600">
              <a:solidFill>
                <a:schemeClr val="dk1"/>
              </a:solidFill>
              <a:latin typeface="Roboto"/>
              <a:ea typeface="Roboto"/>
              <a:cs typeface="Roboto"/>
              <a:sym typeface="Roboto"/>
            </a:endParaRPr>
          </a:p>
          <a:p>
            <a:pPr marL="0" lvl="0" indent="0" algn="l" rtl="0">
              <a:spcBef>
                <a:spcPts val="0"/>
              </a:spcBef>
              <a:spcAft>
                <a:spcPts val="0"/>
              </a:spcAft>
              <a:buNone/>
            </a:pPr>
            <a:r>
              <a:rPr lang="en" sz="1600">
                <a:solidFill>
                  <a:schemeClr val="dk1"/>
                </a:solidFill>
                <a:latin typeface="Roboto"/>
                <a:ea typeface="Roboto"/>
                <a:cs typeface="Roboto"/>
                <a:sym typeface="Roboto"/>
              </a:rPr>
              <a:t>Main Pages: Dashboard, Landing, Account Registration, Login, Project Page</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600">
              <a:solidFill>
                <a:schemeClr val="dk1"/>
              </a:solidFill>
              <a:latin typeface="Roboto"/>
              <a:ea typeface="Roboto"/>
              <a:cs typeface="Roboto"/>
              <a:sym typeface="Roboto"/>
            </a:endParaRPr>
          </a:p>
          <a:p>
            <a:pPr marL="0" lvl="0" indent="0" algn="l" rtl="0">
              <a:spcBef>
                <a:spcPts val="0"/>
              </a:spcBef>
              <a:spcAft>
                <a:spcPts val="0"/>
              </a:spcAft>
              <a:buNone/>
            </a:pPr>
            <a:r>
              <a:rPr lang="en" sz="1600" b="1">
                <a:solidFill>
                  <a:schemeClr val="dk1"/>
                </a:solidFill>
                <a:latin typeface="Roboto"/>
                <a:ea typeface="Roboto"/>
                <a:cs typeface="Roboto"/>
                <a:sym typeface="Roboto"/>
              </a:rPr>
              <a:t>Component Examples:</a:t>
            </a:r>
            <a:endParaRPr sz="1600"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600"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Dashboard: Search Bar, Cards, Modal Popup</a:t>
            </a:r>
            <a:endParaRPr sz="1600">
              <a:solidFill>
                <a:schemeClr val="dk1"/>
              </a:solidFill>
              <a:latin typeface="Roboto"/>
              <a:ea typeface="Roboto"/>
              <a:cs typeface="Roboto"/>
              <a:sym typeface="Roboto"/>
            </a:endParaRPr>
          </a:p>
          <a:p>
            <a:pPr marL="0" lvl="0" indent="0" algn="l" rtl="0">
              <a:spcBef>
                <a:spcPts val="0"/>
              </a:spcBef>
              <a:spcAft>
                <a:spcPts val="0"/>
              </a:spcAft>
              <a:buNone/>
            </a:pPr>
            <a:r>
              <a:rPr lang="en" sz="1600">
                <a:solidFill>
                  <a:schemeClr val="dk1"/>
                </a:solidFill>
                <a:latin typeface="Roboto"/>
                <a:ea typeface="Roboto"/>
                <a:cs typeface="Roboto"/>
                <a:sym typeface="Roboto"/>
              </a:rPr>
              <a:t>Project Page: Add functionality, analytics, task management</a:t>
            </a:r>
            <a:endParaRPr sz="1600">
              <a:solidFill>
                <a:schemeClr val="dk1"/>
              </a:solidFill>
              <a:latin typeface="Roboto"/>
              <a:ea typeface="Roboto"/>
              <a:cs typeface="Roboto"/>
              <a:sym typeface="Roboto"/>
            </a:endParaRPr>
          </a:p>
        </p:txBody>
      </p:sp>
      <p:sp>
        <p:nvSpPr>
          <p:cNvPr id="268" name="Google Shape;268;p34"/>
          <p:cNvSpPr txBox="1"/>
          <p:nvPr/>
        </p:nvSpPr>
        <p:spPr>
          <a:xfrm>
            <a:off x="5316575" y="714100"/>
            <a:ext cx="3181200" cy="40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Folder Structure:</a:t>
            </a: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69" name="Google Shape;269;p34"/>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pic>
        <p:nvPicPr>
          <p:cNvPr id="270" name="Google Shape;270;p34"/>
          <p:cNvPicPr preferRelativeResize="0"/>
          <p:nvPr/>
        </p:nvPicPr>
        <p:blipFill rotWithShape="1">
          <a:blip r:embed="rId4">
            <a:alphaModFix/>
          </a:blip>
          <a:srcRect l="-17716" t="-1292" b="-1292"/>
          <a:stretch/>
        </p:blipFill>
        <p:spPr>
          <a:xfrm>
            <a:off x="5316575" y="1112675"/>
            <a:ext cx="2227925" cy="3689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6" name="Google Shape;276;p35"/>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pic>
        <p:nvPicPr>
          <p:cNvPr id="277" name="Google Shape;277;p35"/>
          <p:cNvPicPr preferRelativeResize="0"/>
          <p:nvPr/>
        </p:nvPicPr>
        <p:blipFill>
          <a:blip r:embed="rId4">
            <a:alphaModFix/>
          </a:blip>
          <a:stretch>
            <a:fillRect/>
          </a:stretch>
        </p:blipFill>
        <p:spPr>
          <a:xfrm>
            <a:off x="1873425" y="890025"/>
            <a:ext cx="5848699" cy="3686275"/>
          </a:xfrm>
          <a:prstGeom prst="rect">
            <a:avLst/>
          </a:prstGeom>
          <a:noFill/>
          <a:ln>
            <a:noFill/>
          </a:ln>
        </p:spPr>
      </p:pic>
      <p:sp>
        <p:nvSpPr>
          <p:cNvPr id="278" name="Google Shape;278;p35"/>
          <p:cNvSpPr txBox="1"/>
          <p:nvPr/>
        </p:nvSpPr>
        <p:spPr>
          <a:xfrm>
            <a:off x="2757125" y="186400"/>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Architecture Diagram</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4" name="Google Shape;284;p36"/>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
        <p:nvSpPr>
          <p:cNvPr id="285" name="Google Shape;285;p36"/>
          <p:cNvSpPr txBox="1"/>
          <p:nvPr/>
        </p:nvSpPr>
        <p:spPr>
          <a:xfrm>
            <a:off x="2757125" y="186400"/>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Class Diagram</a:t>
            </a:r>
            <a:endParaRPr sz="700"/>
          </a:p>
        </p:txBody>
      </p:sp>
      <p:pic>
        <p:nvPicPr>
          <p:cNvPr id="286" name="Google Shape;286;p36"/>
          <p:cNvPicPr preferRelativeResize="0"/>
          <p:nvPr/>
        </p:nvPicPr>
        <p:blipFill rotWithShape="1">
          <a:blip r:embed="rId4">
            <a:alphaModFix/>
          </a:blip>
          <a:srcRect l="14784" t="13472"/>
          <a:stretch/>
        </p:blipFill>
        <p:spPr>
          <a:xfrm>
            <a:off x="2035950" y="677150"/>
            <a:ext cx="5714999" cy="4144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p:nvPr/>
        </p:nvSpPr>
        <p:spPr>
          <a:xfrm>
            <a:off x="-42875" y="-179475"/>
            <a:ext cx="9144000" cy="537495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2" name="Google Shape;292;p37"/>
          <p:cNvSpPr txBox="1"/>
          <p:nvPr/>
        </p:nvSpPr>
        <p:spPr>
          <a:xfrm>
            <a:off x="2873200" y="466725"/>
            <a:ext cx="33975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UI Design</a:t>
            </a:r>
            <a:endParaRPr sz="700"/>
          </a:p>
        </p:txBody>
      </p:sp>
      <p:sp>
        <p:nvSpPr>
          <p:cNvPr id="293" name="Google Shape;293;p37"/>
          <p:cNvSpPr txBox="1"/>
          <p:nvPr/>
        </p:nvSpPr>
        <p:spPr>
          <a:xfrm>
            <a:off x="1318775" y="626475"/>
            <a:ext cx="6752400" cy="18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Design Concept: Minimalism and user-friendliness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Inspiration: Apple's design ethos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Key Elements: Clean lines, subtle animations, calming color palette</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Tools: Figma for layout and wireframes, Canva for UI design</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p:nvPr/>
        </p:nvSpPr>
        <p:spPr>
          <a:xfrm>
            <a:off x="0" y="-243775"/>
            <a:ext cx="9144000" cy="537495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9" name="Google Shape;299;p38"/>
          <p:cNvSpPr txBox="1"/>
          <p:nvPr/>
        </p:nvSpPr>
        <p:spPr>
          <a:xfrm>
            <a:off x="2873250" y="-69575"/>
            <a:ext cx="3397500" cy="9237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Wireframes</a:t>
            </a:r>
            <a:endParaRPr sz="2500"/>
          </a:p>
          <a:p>
            <a:pPr marL="0" marR="0" lvl="0" indent="0" algn="l" rtl="0">
              <a:lnSpc>
                <a:spcPct val="140015"/>
              </a:lnSpc>
              <a:spcBef>
                <a:spcPts val="0"/>
              </a:spcBef>
              <a:spcAft>
                <a:spcPts val="0"/>
              </a:spcAft>
              <a:buNone/>
            </a:pPr>
            <a:endParaRPr sz="2500"/>
          </a:p>
        </p:txBody>
      </p:sp>
      <p:pic>
        <p:nvPicPr>
          <p:cNvPr id="300" name="Google Shape;300;p38"/>
          <p:cNvPicPr preferRelativeResize="0"/>
          <p:nvPr/>
        </p:nvPicPr>
        <p:blipFill>
          <a:blip r:embed="rId4">
            <a:alphaModFix/>
          </a:blip>
          <a:stretch>
            <a:fillRect/>
          </a:stretch>
        </p:blipFill>
        <p:spPr>
          <a:xfrm>
            <a:off x="637050" y="944650"/>
            <a:ext cx="7869896" cy="2913375"/>
          </a:xfrm>
          <a:prstGeom prst="rect">
            <a:avLst/>
          </a:prstGeom>
          <a:noFill/>
          <a:ln>
            <a:noFill/>
          </a:ln>
        </p:spPr>
      </p:pic>
      <p:sp>
        <p:nvSpPr>
          <p:cNvPr id="301" name="Google Shape;301;p38"/>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p:nvPr/>
        </p:nvSpPr>
        <p:spPr>
          <a:xfrm>
            <a:off x="0" y="-243775"/>
            <a:ext cx="9144000" cy="537495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7" name="Google Shape;307;p39"/>
          <p:cNvSpPr txBox="1"/>
          <p:nvPr/>
        </p:nvSpPr>
        <p:spPr>
          <a:xfrm>
            <a:off x="6270800" y="4437698"/>
            <a:ext cx="2358900" cy="1386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900">
                <a:solidFill>
                  <a:srgbClr val="000000"/>
                </a:solidFill>
                <a:latin typeface="Roboto"/>
                <a:ea typeface="Roboto"/>
                <a:cs typeface="Roboto"/>
                <a:sym typeface="Roboto"/>
              </a:rPr>
              <a:t>28 MAY, 2024</a:t>
            </a:r>
            <a:endParaRPr sz="700"/>
          </a:p>
        </p:txBody>
      </p:sp>
      <p:pic>
        <p:nvPicPr>
          <p:cNvPr id="308" name="Google Shape;308;p39"/>
          <p:cNvPicPr preferRelativeResize="0"/>
          <p:nvPr/>
        </p:nvPicPr>
        <p:blipFill>
          <a:blip r:embed="rId4">
            <a:alphaModFix/>
          </a:blip>
          <a:stretch>
            <a:fillRect/>
          </a:stretch>
        </p:blipFill>
        <p:spPr>
          <a:xfrm>
            <a:off x="1095395" y="0"/>
            <a:ext cx="3135330" cy="4828875"/>
          </a:xfrm>
          <a:prstGeom prst="rect">
            <a:avLst/>
          </a:prstGeom>
          <a:noFill/>
          <a:ln>
            <a:noFill/>
          </a:ln>
        </p:spPr>
      </p:pic>
      <p:pic>
        <p:nvPicPr>
          <p:cNvPr id="309" name="Google Shape;309;p39"/>
          <p:cNvPicPr preferRelativeResize="0"/>
          <p:nvPr/>
        </p:nvPicPr>
        <p:blipFill>
          <a:blip r:embed="rId5">
            <a:alphaModFix/>
          </a:blip>
          <a:stretch>
            <a:fillRect/>
          </a:stretch>
        </p:blipFill>
        <p:spPr>
          <a:xfrm>
            <a:off x="5341976" y="0"/>
            <a:ext cx="3287734" cy="4828875"/>
          </a:xfrm>
          <a:prstGeom prst="rect">
            <a:avLst/>
          </a:prstGeom>
          <a:noFill/>
          <a:ln>
            <a:noFill/>
          </a:ln>
        </p:spPr>
      </p:pic>
      <p:sp>
        <p:nvSpPr>
          <p:cNvPr id="310" name="Google Shape;310;p39"/>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80" t="-49964" r="-17680" b="-499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6" name="Google Shape;316;p40"/>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pic>
        <p:nvPicPr>
          <p:cNvPr id="317" name="Google Shape;317;p40"/>
          <p:cNvPicPr preferRelativeResize="0"/>
          <p:nvPr/>
        </p:nvPicPr>
        <p:blipFill>
          <a:blip r:embed="rId4">
            <a:alphaModFix/>
          </a:blip>
          <a:stretch>
            <a:fillRect/>
          </a:stretch>
        </p:blipFill>
        <p:spPr>
          <a:xfrm>
            <a:off x="382912" y="1651925"/>
            <a:ext cx="8378173" cy="1839675"/>
          </a:xfrm>
          <a:prstGeom prst="rect">
            <a:avLst/>
          </a:prstGeom>
          <a:noFill/>
          <a:ln>
            <a:noFill/>
          </a:ln>
        </p:spPr>
      </p:pic>
      <p:sp>
        <p:nvSpPr>
          <p:cNvPr id="318" name="Google Shape;318;p40"/>
          <p:cNvSpPr txBox="1"/>
          <p:nvPr/>
        </p:nvSpPr>
        <p:spPr>
          <a:xfrm>
            <a:off x="2873250" y="176375"/>
            <a:ext cx="3397500" cy="9237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Canva Design</a:t>
            </a:r>
            <a:endParaRPr sz="2500"/>
          </a:p>
          <a:p>
            <a:pPr marL="0" marR="0" lvl="0" indent="0" algn="l" rtl="0">
              <a:lnSpc>
                <a:spcPct val="140015"/>
              </a:lnSpc>
              <a:spcBef>
                <a:spcPts val="0"/>
              </a:spcBef>
              <a:spcAft>
                <a:spcPts val="0"/>
              </a:spcAft>
              <a:buNone/>
            </a:pP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4" name="Google Shape;324;p41"/>
          <p:cNvSpPr txBox="1"/>
          <p:nvPr/>
        </p:nvSpPr>
        <p:spPr>
          <a:xfrm>
            <a:off x="6270800" y="4437698"/>
            <a:ext cx="2358900" cy="1386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900">
                <a:solidFill>
                  <a:srgbClr val="000000"/>
                </a:solidFill>
                <a:latin typeface="Roboto"/>
                <a:ea typeface="Roboto"/>
                <a:cs typeface="Roboto"/>
                <a:sym typeface="Roboto"/>
              </a:rPr>
              <a:t>28 MAY, 2024</a:t>
            </a:r>
            <a:endParaRPr sz="700"/>
          </a:p>
        </p:txBody>
      </p:sp>
      <p:sp>
        <p:nvSpPr>
          <p:cNvPr id="325" name="Google Shape;325;p41"/>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pic>
        <p:nvPicPr>
          <p:cNvPr id="326" name="Google Shape;326;p41"/>
          <p:cNvPicPr preferRelativeResize="0"/>
          <p:nvPr/>
        </p:nvPicPr>
        <p:blipFill>
          <a:blip r:embed="rId4">
            <a:alphaModFix/>
          </a:blip>
          <a:stretch>
            <a:fillRect/>
          </a:stretch>
        </p:blipFill>
        <p:spPr>
          <a:xfrm>
            <a:off x="0" y="546100"/>
            <a:ext cx="9144000" cy="405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2" name="Google Shape;332;p42"/>
          <p:cNvSpPr txBox="1"/>
          <p:nvPr/>
        </p:nvSpPr>
        <p:spPr>
          <a:xfrm>
            <a:off x="6270800" y="4437698"/>
            <a:ext cx="2358900" cy="1386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900">
                <a:solidFill>
                  <a:srgbClr val="000000"/>
                </a:solidFill>
                <a:latin typeface="Roboto"/>
                <a:ea typeface="Roboto"/>
                <a:cs typeface="Roboto"/>
                <a:sym typeface="Roboto"/>
              </a:rPr>
              <a:t>28 MAY, 2024</a:t>
            </a:r>
            <a:endParaRPr sz="700"/>
          </a:p>
        </p:txBody>
      </p:sp>
      <p:sp>
        <p:nvSpPr>
          <p:cNvPr id="333" name="Google Shape;333;p42"/>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pic>
        <p:nvPicPr>
          <p:cNvPr id="334" name="Google Shape;334;p42"/>
          <p:cNvPicPr preferRelativeResize="0"/>
          <p:nvPr/>
        </p:nvPicPr>
        <p:blipFill>
          <a:blip r:embed="rId4">
            <a:alphaModFix/>
          </a:blip>
          <a:stretch>
            <a:fillRect/>
          </a:stretch>
        </p:blipFill>
        <p:spPr>
          <a:xfrm>
            <a:off x="0" y="546100"/>
            <a:ext cx="9144000" cy="405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0" name="Google Shape;340;p43"/>
          <p:cNvSpPr txBox="1"/>
          <p:nvPr/>
        </p:nvSpPr>
        <p:spPr>
          <a:xfrm>
            <a:off x="6270800" y="4437698"/>
            <a:ext cx="2358900" cy="1386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900">
                <a:solidFill>
                  <a:srgbClr val="000000"/>
                </a:solidFill>
                <a:latin typeface="Roboto"/>
                <a:ea typeface="Roboto"/>
                <a:cs typeface="Roboto"/>
                <a:sym typeface="Roboto"/>
              </a:rPr>
              <a:t>28 MAY, 2024</a:t>
            </a:r>
            <a:endParaRPr sz="700"/>
          </a:p>
        </p:txBody>
      </p:sp>
      <p:sp>
        <p:nvSpPr>
          <p:cNvPr id="341" name="Google Shape;341;p43"/>
          <p:cNvSpPr txBox="1"/>
          <p:nvPr/>
        </p:nvSpPr>
        <p:spPr>
          <a:xfrm>
            <a:off x="668225" y="490450"/>
            <a:ext cx="33975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UI Implementation</a:t>
            </a:r>
            <a:endParaRPr sz="700"/>
          </a:p>
        </p:txBody>
      </p:sp>
      <p:pic>
        <p:nvPicPr>
          <p:cNvPr id="342" name="Google Shape;342;p43"/>
          <p:cNvPicPr preferRelativeResize="0"/>
          <p:nvPr/>
        </p:nvPicPr>
        <p:blipFill>
          <a:blip r:embed="rId4">
            <a:alphaModFix/>
          </a:blip>
          <a:stretch>
            <a:fillRect/>
          </a:stretch>
        </p:blipFill>
        <p:spPr>
          <a:xfrm>
            <a:off x="5647875" y="269718"/>
            <a:ext cx="2981825" cy="2302031"/>
          </a:xfrm>
          <a:prstGeom prst="rect">
            <a:avLst/>
          </a:prstGeom>
          <a:noFill/>
          <a:ln>
            <a:noFill/>
          </a:ln>
        </p:spPr>
      </p:pic>
      <p:pic>
        <p:nvPicPr>
          <p:cNvPr id="343" name="Google Shape;343;p43"/>
          <p:cNvPicPr preferRelativeResize="0"/>
          <p:nvPr/>
        </p:nvPicPr>
        <p:blipFill>
          <a:blip r:embed="rId5">
            <a:alphaModFix/>
          </a:blip>
          <a:stretch>
            <a:fillRect/>
          </a:stretch>
        </p:blipFill>
        <p:spPr>
          <a:xfrm>
            <a:off x="5647874" y="2642850"/>
            <a:ext cx="3015558" cy="2249651"/>
          </a:xfrm>
          <a:prstGeom prst="rect">
            <a:avLst/>
          </a:prstGeom>
          <a:noFill/>
          <a:ln>
            <a:noFill/>
          </a:ln>
        </p:spPr>
      </p:pic>
      <p:pic>
        <p:nvPicPr>
          <p:cNvPr id="344" name="Google Shape;344;p43"/>
          <p:cNvPicPr preferRelativeResize="0"/>
          <p:nvPr/>
        </p:nvPicPr>
        <p:blipFill>
          <a:blip r:embed="rId6">
            <a:alphaModFix/>
          </a:blip>
          <a:stretch>
            <a:fillRect/>
          </a:stretch>
        </p:blipFill>
        <p:spPr>
          <a:xfrm>
            <a:off x="305800" y="1297250"/>
            <a:ext cx="5056225" cy="2863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45"/>
        <p:cNvGrpSpPr/>
        <p:nvPr/>
      </p:nvGrpSpPr>
      <p:grpSpPr>
        <a:xfrm>
          <a:off x="0" y="0"/>
          <a:ext cx="0" cy="0"/>
          <a:chOff x="0" y="0"/>
          <a:chExt cx="0" cy="0"/>
        </a:xfrm>
      </p:grpSpPr>
      <p:sp>
        <p:nvSpPr>
          <p:cNvPr id="146" name="Google Shape;146;p26"/>
          <p:cNvSpPr/>
          <p:nvPr/>
        </p:nvSpPr>
        <p:spPr>
          <a:xfrm>
            <a:off x="1062120" y="0"/>
            <a:ext cx="7019760" cy="5143500"/>
          </a:xfrm>
          <a:custGeom>
            <a:avLst/>
            <a:gdLst/>
            <a:ahLst/>
            <a:cxnLst/>
            <a:rect l="l" t="t" r="r" b="b"/>
            <a:pathLst>
              <a:path w="14039520" h="10287000" extrusionOk="0">
                <a:moveTo>
                  <a:pt x="0" y="0"/>
                </a:moveTo>
                <a:lnTo>
                  <a:pt x="14039520" y="0"/>
                </a:lnTo>
                <a:lnTo>
                  <a:pt x="14039520" y="10287000"/>
                </a:lnTo>
                <a:lnTo>
                  <a:pt x="0" y="10287000"/>
                </a:lnTo>
                <a:lnTo>
                  <a:pt x="0" y="0"/>
                </a:lnTo>
                <a:close/>
              </a:path>
            </a:pathLst>
          </a:custGeom>
          <a:blipFill rotWithShape="1">
            <a:blip r:embed="rId3">
              <a:alphaModFix amt="30000"/>
            </a:blip>
            <a:stretch>
              <a:fillRect t="-6694" b="-669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147" name="Google Shape;147;p26"/>
          <p:cNvCxnSpPr/>
          <p:nvPr/>
        </p:nvCxnSpPr>
        <p:spPr>
          <a:xfrm>
            <a:off x="8466685" y="526338"/>
            <a:ext cx="162965" cy="0"/>
          </a:xfrm>
          <a:prstGeom prst="straightConnector1">
            <a:avLst/>
          </a:prstGeom>
          <a:noFill/>
          <a:ln w="28575" cap="flat" cmpd="sng">
            <a:solidFill>
              <a:srgbClr val="000000"/>
            </a:solidFill>
            <a:prstDash val="solid"/>
            <a:round/>
            <a:headEnd type="none" w="sm" len="sm"/>
            <a:tailEnd type="none" w="sm" len="sm"/>
          </a:ln>
        </p:spPr>
      </p:cxnSp>
      <p:cxnSp>
        <p:nvCxnSpPr>
          <p:cNvPr id="148" name="Google Shape;148;p26"/>
          <p:cNvCxnSpPr/>
          <p:nvPr/>
        </p:nvCxnSpPr>
        <p:spPr>
          <a:xfrm>
            <a:off x="8466685" y="591014"/>
            <a:ext cx="162965" cy="0"/>
          </a:xfrm>
          <a:prstGeom prst="straightConnector1">
            <a:avLst/>
          </a:prstGeom>
          <a:noFill/>
          <a:ln w="28575" cap="flat" cmpd="sng">
            <a:solidFill>
              <a:srgbClr val="000000"/>
            </a:solidFill>
            <a:prstDash val="solid"/>
            <a:round/>
            <a:headEnd type="none" w="sm" len="sm"/>
            <a:tailEnd type="none" w="sm" len="sm"/>
          </a:ln>
        </p:spPr>
      </p:cxnSp>
      <p:cxnSp>
        <p:nvCxnSpPr>
          <p:cNvPr id="149" name="Google Shape;149;p26"/>
          <p:cNvCxnSpPr/>
          <p:nvPr/>
        </p:nvCxnSpPr>
        <p:spPr>
          <a:xfrm>
            <a:off x="8466685" y="655690"/>
            <a:ext cx="162965" cy="0"/>
          </a:xfrm>
          <a:prstGeom prst="straightConnector1">
            <a:avLst/>
          </a:prstGeom>
          <a:noFill/>
          <a:ln w="28575" cap="flat" cmpd="sng">
            <a:solidFill>
              <a:srgbClr val="000000"/>
            </a:solidFill>
            <a:prstDash val="solid"/>
            <a:round/>
            <a:headEnd type="none" w="sm" len="sm"/>
            <a:tailEnd type="none" w="sm" len="sm"/>
          </a:ln>
        </p:spPr>
      </p:cxnSp>
      <p:sp>
        <p:nvSpPr>
          <p:cNvPr id="150" name="Google Shape;150;p26"/>
          <p:cNvSpPr/>
          <p:nvPr/>
        </p:nvSpPr>
        <p:spPr>
          <a:xfrm>
            <a:off x="8145330" y="513861"/>
            <a:ext cx="156116" cy="156116"/>
          </a:xfrm>
          <a:custGeom>
            <a:avLst/>
            <a:gdLst/>
            <a:ahLst/>
            <a:cxnLst/>
            <a:rect l="l" t="t" r="r" b="b"/>
            <a:pathLst>
              <a:path w="312232" h="312232" extrusionOk="0">
                <a:moveTo>
                  <a:pt x="0" y="0"/>
                </a:moveTo>
                <a:lnTo>
                  <a:pt x="312232" y="0"/>
                </a:lnTo>
                <a:lnTo>
                  <a:pt x="312232" y="312232"/>
                </a:lnTo>
                <a:lnTo>
                  <a:pt x="0" y="312232"/>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1" name="Google Shape;151;p26"/>
          <p:cNvSpPr txBox="1"/>
          <p:nvPr/>
        </p:nvSpPr>
        <p:spPr>
          <a:xfrm>
            <a:off x="514350" y="485286"/>
            <a:ext cx="1787713" cy="1809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000000"/>
                </a:solidFill>
                <a:latin typeface="Roboto"/>
                <a:ea typeface="Roboto"/>
                <a:cs typeface="Roboto"/>
                <a:sym typeface="Roboto"/>
              </a:rPr>
              <a:t>WELCOME</a:t>
            </a:r>
            <a:endParaRPr sz="700"/>
          </a:p>
        </p:txBody>
      </p:sp>
      <p:sp>
        <p:nvSpPr>
          <p:cNvPr id="152" name="Google Shape;152;p26"/>
          <p:cNvSpPr txBox="1"/>
          <p:nvPr/>
        </p:nvSpPr>
        <p:spPr>
          <a:xfrm>
            <a:off x="514350" y="1609930"/>
            <a:ext cx="3397229" cy="825817"/>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None/>
            </a:pPr>
            <a:r>
              <a:rPr lang="en" sz="4800">
                <a:solidFill>
                  <a:srgbClr val="000000"/>
                </a:solidFill>
                <a:latin typeface="Arial"/>
                <a:ea typeface="Arial"/>
                <a:cs typeface="Arial"/>
                <a:sym typeface="Arial"/>
              </a:rPr>
              <a:t>Content</a:t>
            </a:r>
            <a:endParaRPr sz="700"/>
          </a:p>
        </p:txBody>
      </p:sp>
      <p:sp>
        <p:nvSpPr>
          <p:cNvPr id="153" name="Google Shape;153;p26"/>
          <p:cNvSpPr/>
          <p:nvPr/>
        </p:nvSpPr>
        <p:spPr>
          <a:xfrm>
            <a:off x="3843890" y="132531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26"/>
          <p:cNvSpPr/>
          <p:nvPr/>
        </p:nvSpPr>
        <p:spPr>
          <a:xfrm>
            <a:off x="3843890" y="875299"/>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5" name="Google Shape;155;p26"/>
          <p:cNvSpPr/>
          <p:nvPr/>
        </p:nvSpPr>
        <p:spPr>
          <a:xfrm>
            <a:off x="3843890" y="271496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6" name="Google Shape;156;p26"/>
          <p:cNvSpPr/>
          <p:nvPr/>
        </p:nvSpPr>
        <p:spPr>
          <a:xfrm>
            <a:off x="3843904" y="22517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7" name="Google Shape;157;p26"/>
          <p:cNvSpPr/>
          <p:nvPr/>
        </p:nvSpPr>
        <p:spPr>
          <a:xfrm>
            <a:off x="3843904" y="17753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8" name="Google Shape;158;p26"/>
          <p:cNvSpPr txBox="1"/>
          <p:nvPr/>
        </p:nvSpPr>
        <p:spPr>
          <a:xfrm>
            <a:off x="3251406" y="727996"/>
            <a:ext cx="2742600" cy="3879000"/>
          </a:xfrm>
          <a:prstGeom prst="rect">
            <a:avLst/>
          </a:prstGeom>
          <a:noFill/>
          <a:ln>
            <a:noFill/>
          </a:ln>
        </p:spPr>
        <p:txBody>
          <a:bodyPr spcFirstLastPara="1" wrap="square" lIns="0" tIns="0" rIns="0" bIns="0" anchor="t" anchorCtr="0">
            <a:spAutoFit/>
          </a:bodyPr>
          <a:lstStyle/>
          <a:p>
            <a:pPr marL="0" marR="0" lvl="0" indent="0" algn="ctr" rtl="0">
              <a:lnSpc>
                <a:spcPct val="250000"/>
              </a:lnSpc>
              <a:spcBef>
                <a:spcPts val="0"/>
              </a:spcBef>
              <a:spcAft>
                <a:spcPts val="0"/>
              </a:spcAft>
              <a:buNone/>
            </a:pPr>
            <a:r>
              <a:rPr lang="en" sz="1200" dirty="0">
                <a:solidFill>
                  <a:srgbClr val="000000"/>
                </a:solidFill>
                <a:latin typeface="Roboto"/>
                <a:ea typeface="Roboto"/>
                <a:cs typeface="Roboto"/>
                <a:sym typeface="Roboto"/>
              </a:rPr>
              <a:t>OVERVIEW</a:t>
            </a:r>
            <a:endParaRPr sz="1200" dirty="0">
              <a:solidFill>
                <a:srgbClr val="000000"/>
              </a:solidFill>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TEAM</a:t>
            </a:r>
            <a:endParaRPr sz="1200" dirty="0">
              <a:latin typeface="Roboto"/>
              <a:ea typeface="Roboto"/>
              <a:cs typeface="Roboto"/>
              <a:sym typeface="Roboto"/>
            </a:endParaRPr>
          </a:p>
          <a:p>
            <a:pPr marL="0" lvl="0" indent="0" algn="ctr" rtl="0">
              <a:lnSpc>
                <a:spcPct val="250000"/>
              </a:lnSpc>
              <a:spcBef>
                <a:spcPts val="0"/>
              </a:spcBef>
              <a:spcAft>
                <a:spcPts val="0"/>
              </a:spcAft>
              <a:buClr>
                <a:schemeClr val="dk1"/>
              </a:buClr>
              <a:buFont typeface="Arial"/>
              <a:buNone/>
            </a:pPr>
            <a:r>
              <a:rPr lang="en" sz="1200" dirty="0">
                <a:solidFill>
                  <a:schemeClr val="dk1"/>
                </a:solidFill>
                <a:latin typeface="Roboto"/>
                <a:ea typeface="Roboto"/>
                <a:cs typeface="Roboto"/>
                <a:sym typeface="Roboto"/>
              </a:rPr>
              <a:t>REQUIREMENTS</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MANAGEMENT</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TRENDS</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TECH STACK</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IMPLEMENTATION</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DESIGN</a:t>
            </a:r>
            <a:endParaRPr sz="1200" dirty="0">
              <a:latin typeface="Roboto"/>
              <a:ea typeface="Roboto"/>
              <a:cs typeface="Roboto"/>
              <a:sym typeface="Roboto"/>
            </a:endParaRPr>
          </a:p>
          <a:p>
            <a:pPr marL="0" marR="0" lvl="0" indent="0" algn="ctr" rtl="0">
              <a:lnSpc>
                <a:spcPct val="250000"/>
              </a:lnSpc>
              <a:spcBef>
                <a:spcPts val="0"/>
              </a:spcBef>
              <a:spcAft>
                <a:spcPts val="0"/>
              </a:spcAft>
              <a:buNone/>
            </a:pPr>
            <a:r>
              <a:rPr lang="en" sz="1200" dirty="0">
                <a:latin typeface="Roboto"/>
                <a:ea typeface="Roboto"/>
                <a:cs typeface="Roboto"/>
                <a:sym typeface="Roboto"/>
              </a:rPr>
              <a:t>ARCHITECTURE</a:t>
            </a:r>
            <a:endParaRPr sz="1200" dirty="0">
              <a:latin typeface="Roboto"/>
              <a:ea typeface="Roboto"/>
              <a:cs typeface="Roboto"/>
              <a:sym typeface="Roboto"/>
            </a:endParaRPr>
          </a:p>
        </p:txBody>
      </p:sp>
      <p:sp>
        <p:nvSpPr>
          <p:cNvPr id="159" name="Google Shape;159;p26"/>
          <p:cNvSpPr txBox="1"/>
          <p:nvPr/>
        </p:nvSpPr>
        <p:spPr>
          <a:xfrm>
            <a:off x="514350" y="2621393"/>
            <a:ext cx="2742503" cy="531177"/>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None/>
            </a:pPr>
            <a:r>
              <a:rPr lang="en" sz="1100">
                <a:solidFill>
                  <a:srgbClr val="000000"/>
                </a:solidFill>
                <a:latin typeface="Roboto"/>
                <a:ea typeface="Roboto"/>
                <a:cs typeface="Roboto"/>
                <a:sym typeface="Roboto"/>
              </a:rPr>
              <a:t>Information regarding how we are going to proceed forward with our project</a:t>
            </a:r>
            <a:endParaRPr sz="700"/>
          </a:p>
        </p:txBody>
      </p:sp>
      <p:cxnSp>
        <p:nvCxnSpPr>
          <p:cNvPr id="160" name="Google Shape;160;p26"/>
          <p:cNvCxnSpPr/>
          <p:nvPr/>
        </p:nvCxnSpPr>
        <p:spPr>
          <a:xfrm>
            <a:off x="4302527" y="575774"/>
            <a:ext cx="538946" cy="0"/>
          </a:xfrm>
          <a:prstGeom prst="straightConnector1">
            <a:avLst/>
          </a:prstGeom>
          <a:noFill/>
          <a:ln w="28575" cap="rnd" cmpd="sng">
            <a:solidFill>
              <a:srgbClr val="000000"/>
            </a:solidFill>
            <a:prstDash val="solid"/>
            <a:round/>
            <a:headEnd type="none" w="sm" len="sm"/>
            <a:tailEnd type="triangle" w="med" len="med"/>
          </a:ln>
        </p:spPr>
      </p:cxnSp>
      <p:sp>
        <p:nvSpPr>
          <p:cNvPr id="161" name="Google Shape;161;p26"/>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
        <p:nvSpPr>
          <p:cNvPr id="162" name="Google Shape;162;p26"/>
          <p:cNvSpPr/>
          <p:nvPr/>
        </p:nvSpPr>
        <p:spPr>
          <a:xfrm>
            <a:off x="3843890" y="317819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3" name="Google Shape;163;p26"/>
          <p:cNvSpPr/>
          <p:nvPr/>
        </p:nvSpPr>
        <p:spPr>
          <a:xfrm>
            <a:off x="3843890" y="364141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4" name="Google Shape;164;p26"/>
          <p:cNvSpPr/>
          <p:nvPr/>
        </p:nvSpPr>
        <p:spPr>
          <a:xfrm>
            <a:off x="3843890" y="407336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5" name="Google Shape;165;p26"/>
          <p:cNvSpPr/>
          <p:nvPr/>
        </p:nvSpPr>
        <p:spPr>
          <a:xfrm>
            <a:off x="3843900" y="4505325"/>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6" name="Google Shape;166;p26"/>
          <p:cNvSpPr/>
          <p:nvPr/>
        </p:nvSpPr>
        <p:spPr>
          <a:xfrm>
            <a:off x="5920340" y="36052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7" name="Google Shape;167;p26"/>
          <p:cNvSpPr txBox="1"/>
          <p:nvPr/>
        </p:nvSpPr>
        <p:spPr>
          <a:xfrm>
            <a:off x="5339280" y="748976"/>
            <a:ext cx="2742600" cy="3417000"/>
          </a:xfrm>
          <a:prstGeom prst="rect">
            <a:avLst/>
          </a:prstGeom>
          <a:noFill/>
          <a:ln>
            <a:noFill/>
          </a:ln>
        </p:spPr>
        <p:txBody>
          <a:bodyPr spcFirstLastPara="1" wrap="square" lIns="0" tIns="0" rIns="0" bIns="0" anchor="t" anchorCtr="0">
            <a:spAutoFit/>
          </a:bodyPr>
          <a:lstStyle/>
          <a:p>
            <a:pPr marL="0" marR="0" lvl="0" indent="0" algn="ctr" rtl="0">
              <a:lnSpc>
                <a:spcPct val="250000"/>
              </a:lnSpc>
              <a:spcBef>
                <a:spcPts val="0"/>
              </a:spcBef>
              <a:spcAft>
                <a:spcPts val="0"/>
              </a:spcAft>
              <a:buNone/>
            </a:pPr>
            <a:r>
              <a:rPr lang="en" sz="1200">
                <a:latin typeface="Roboto"/>
                <a:ea typeface="Roboto"/>
                <a:cs typeface="Roboto"/>
                <a:sym typeface="Roboto"/>
              </a:rPr>
              <a:t>CLASS DIAGRAM</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UI DESIGN</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WIREFRAMES</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IMPLEMENTATION</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SECURITY</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CONFIGURATION</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DEPLOYMENT</a:t>
            </a:r>
            <a:endParaRPr sz="1200">
              <a:latin typeface="Roboto"/>
              <a:ea typeface="Roboto"/>
              <a:cs typeface="Roboto"/>
              <a:sym typeface="Roboto"/>
            </a:endParaRPr>
          </a:p>
          <a:p>
            <a:pPr marL="0" marR="0" lvl="0" indent="0" algn="ctr" rtl="0">
              <a:lnSpc>
                <a:spcPct val="250000"/>
              </a:lnSpc>
              <a:spcBef>
                <a:spcPts val="0"/>
              </a:spcBef>
              <a:spcAft>
                <a:spcPts val="0"/>
              </a:spcAft>
              <a:buNone/>
            </a:pPr>
            <a:r>
              <a:rPr lang="en" sz="1200">
                <a:latin typeface="Roboto"/>
                <a:ea typeface="Roboto"/>
                <a:cs typeface="Roboto"/>
                <a:sym typeface="Roboto"/>
              </a:rPr>
              <a:t>TESTING</a:t>
            </a:r>
            <a:endParaRPr sz="1200">
              <a:latin typeface="Roboto"/>
              <a:ea typeface="Roboto"/>
              <a:cs typeface="Roboto"/>
              <a:sym typeface="Roboto"/>
            </a:endParaRPr>
          </a:p>
        </p:txBody>
      </p:sp>
      <p:sp>
        <p:nvSpPr>
          <p:cNvPr id="168" name="Google Shape;168;p26"/>
          <p:cNvSpPr/>
          <p:nvPr/>
        </p:nvSpPr>
        <p:spPr>
          <a:xfrm>
            <a:off x="5920340" y="87529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9" name="Google Shape;169;p26"/>
          <p:cNvSpPr/>
          <p:nvPr/>
        </p:nvSpPr>
        <p:spPr>
          <a:xfrm>
            <a:off x="5920340" y="132531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0" name="Google Shape;170;p26"/>
          <p:cNvSpPr/>
          <p:nvPr/>
        </p:nvSpPr>
        <p:spPr>
          <a:xfrm>
            <a:off x="5920340" y="17753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1" name="Google Shape;171;p26"/>
          <p:cNvSpPr/>
          <p:nvPr/>
        </p:nvSpPr>
        <p:spPr>
          <a:xfrm>
            <a:off x="5920340" y="2225366"/>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2" name="Google Shape;172;p26"/>
          <p:cNvSpPr/>
          <p:nvPr/>
        </p:nvSpPr>
        <p:spPr>
          <a:xfrm>
            <a:off x="5920340" y="2690304"/>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3" name="Google Shape;173;p26"/>
          <p:cNvSpPr/>
          <p:nvPr/>
        </p:nvSpPr>
        <p:spPr>
          <a:xfrm>
            <a:off x="5920340" y="31403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4" name="Google Shape;174;p26"/>
          <p:cNvSpPr/>
          <p:nvPr/>
        </p:nvSpPr>
        <p:spPr>
          <a:xfrm>
            <a:off x="5920340" y="4070141"/>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p:nvPr/>
        </p:nvSpPr>
        <p:spPr>
          <a:xfrm>
            <a:off x="0" y="-49500"/>
            <a:ext cx="9144000" cy="5194935"/>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0" name="Google Shape;350;p44"/>
          <p:cNvSpPr txBox="1"/>
          <p:nvPr/>
        </p:nvSpPr>
        <p:spPr>
          <a:xfrm>
            <a:off x="2873200" y="466725"/>
            <a:ext cx="33975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t>UI Execution</a:t>
            </a:r>
            <a:endParaRPr sz="700"/>
          </a:p>
        </p:txBody>
      </p:sp>
      <p:pic>
        <p:nvPicPr>
          <p:cNvPr id="351" name="Google Shape;351;p44"/>
          <p:cNvPicPr preferRelativeResize="0"/>
          <p:nvPr/>
        </p:nvPicPr>
        <p:blipFill>
          <a:blip r:embed="rId4">
            <a:alphaModFix/>
          </a:blip>
          <a:stretch>
            <a:fillRect/>
          </a:stretch>
        </p:blipFill>
        <p:spPr>
          <a:xfrm>
            <a:off x="6041063" y="985457"/>
            <a:ext cx="3034476" cy="1612044"/>
          </a:xfrm>
          <a:prstGeom prst="rect">
            <a:avLst/>
          </a:prstGeom>
          <a:noFill/>
          <a:ln>
            <a:noFill/>
          </a:ln>
        </p:spPr>
      </p:pic>
      <p:pic>
        <p:nvPicPr>
          <p:cNvPr id="352" name="Google Shape;352;p44"/>
          <p:cNvPicPr preferRelativeResize="0"/>
          <p:nvPr/>
        </p:nvPicPr>
        <p:blipFill>
          <a:blip r:embed="rId5">
            <a:alphaModFix/>
          </a:blip>
          <a:stretch>
            <a:fillRect/>
          </a:stretch>
        </p:blipFill>
        <p:spPr>
          <a:xfrm>
            <a:off x="3290475" y="1146650"/>
            <a:ext cx="2688076" cy="3279101"/>
          </a:xfrm>
          <a:prstGeom prst="rect">
            <a:avLst/>
          </a:prstGeom>
          <a:noFill/>
          <a:ln>
            <a:noFill/>
          </a:ln>
        </p:spPr>
      </p:pic>
      <p:pic>
        <p:nvPicPr>
          <p:cNvPr id="353" name="Google Shape;353;p44"/>
          <p:cNvPicPr preferRelativeResize="0"/>
          <p:nvPr/>
        </p:nvPicPr>
        <p:blipFill>
          <a:blip r:embed="rId6">
            <a:alphaModFix/>
          </a:blip>
          <a:stretch>
            <a:fillRect/>
          </a:stretch>
        </p:blipFill>
        <p:spPr>
          <a:xfrm>
            <a:off x="130975" y="2949917"/>
            <a:ext cx="3034477" cy="1553134"/>
          </a:xfrm>
          <a:prstGeom prst="rect">
            <a:avLst/>
          </a:prstGeom>
          <a:noFill/>
          <a:ln>
            <a:noFill/>
          </a:ln>
        </p:spPr>
      </p:pic>
      <p:pic>
        <p:nvPicPr>
          <p:cNvPr id="354" name="Google Shape;354;p44"/>
          <p:cNvPicPr preferRelativeResize="0"/>
          <p:nvPr/>
        </p:nvPicPr>
        <p:blipFill>
          <a:blip r:embed="rId7">
            <a:alphaModFix/>
          </a:blip>
          <a:stretch>
            <a:fillRect/>
          </a:stretch>
        </p:blipFill>
        <p:spPr>
          <a:xfrm>
            <a:off x="6041075" y="2731313"/>
            <a:ext cx="2954449" cy="1771750"/>
          </a:xfrm>
          <a:prstGeom prst="rect">
            <a:avLst/>
          </a:prstGeom>
          <a:noFill/>
          <a:ln>
            <a:noFill/>
          </a:ln>
        </p:spPr>
      </p:pic>
      <p:pic>
        <p:nvPicPr>
          <p:cNvPr id="355" name="Google Shape;355;p44"/>
          <p:cNvPicPr preferRelativeResize="0"/>
          <p:nvPr/>
        </p:nvPicPr>
        <p:blipFill>
          <a:blip r:embed="rId8">
            <a:alphaModFix/>
          </a:blip>
          <a:stretch>
            <a:fillRect/>
          </a:stretch>
        </p:blipFill>
        <p:spPr>
          <a:xfrm>
            <a:off x="130962" y="903067"/>
            <a:ext cx="3034476" cy="18541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p:nvPr/>
        </p:nvSpPr>
        <p:spPr>
          <a:xfrm>
            <a:off x="0" y="22860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1" name="Google Shape;361;p45"/>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Security</a:t>
            </a:r>
            <a:endParaRPr sz="700"/>
          </a:p>
        </p:txBody>
      </p:sp>
      <p:sp>
        <p:nvSpPr>
          <p:cNvPr id="362" name="Google Shape;362;p45"/>
          <p:cNvSpPr txBox="1"/>
          <p:nvPr/>
        </p:nvSpPr>
        <p:spPr>
          <a:xfrm>
            <a:off x="1656050" y="970850"/>
            <a:ext cx="5529900" cy="3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As security is one of the main concerns of software applications, we have focused on implementing robust security measures to protect our application and users. To present the key security enhancements we have integrated into our project.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User Input Validation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Integrated Formik for managing form state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Implemented user input validation with Yup</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Ensured robust validation rules to prevent invalid data entry</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Enhanced user experience by providing real-time feedback on input errors.</a:t>
            </a:r>
            <a:endParaRPr sz="1100">
              <a:solidFill>
                <a:schemeClr val="dk1"/>
              </a:solidFill>
            </a:endParaRPr>
          </a:p>
          <a:p>
            <a:pPr marL="9144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User Input Sanitization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Implemented input sanitization to protect against CSRF (Cross-Site Request Forgery) attacks.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Sanitized user inputs to prevent XSS (Cross-Site Scripting) vulnerabilities.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Ensured all user data is properly sanitized before processing or storage.</a:t>
            </a:r>
            <a:endParaRPr sz="1100">
              <a:solidFill>
                <a:schemeClr val="dk1"/>
              </a:solidFill>
            </a:endParaRPr>
          </a:p>
          <a:p>
            <a:pPr marL="9144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Route Protection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Implemented route protection for sensitive areas of the application.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Utilized authentication checks to restrict access to certain routes.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Redirected unauthenticated users to the login page.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Enhanced application security by ensuring only authorized users can access protected routes.</a:t>
            </a:r>
            <a:endParaRPr sz="1100">
              <a:solidFill>
                <a:schemeClr val="dk1"/>
              </a:solidFill>
            </a:endParaRPr>
          </a:p>
          <a:p>
            <a:pPr marL="914400" lvl="0" indent="0" algn="l" rtl="0">
              <a:spcBef>
                <a:spcPts val="0"/>
              </a:spcBef>
              <a:spcAft>
                <a:spcPts val="0"/>
              </a:spcAft>
              <a:buNone/>
            </a:pPr>
            <a:endParaRPr sz="1100">
              <a:solidFill>
                <a:schemeClr val="dk1"/>
              </a:solidFill>
            </a:endParaRPr>
          </a:p>
          <a:p>
            <a:pPr marL="457200" lvl="0" indent="0" algn="l" rtl="0">
              <a:spcBef>
                <a:spcPts val="0"/>
              </a:spcBef>
              <a:spcAft>
                <a:spcPts val="0"/>
              </a:spcAft>
              <a:buNone/>
            </a:pP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p:nvPr/>
        </p:nvSpPr>
        <p:spPr>
          <a:xfrm>
            <a:off x="0" y="-7620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8" name="Google Shape;368;p46"/>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Security</a:t>
            </a:r>
            <a:endParaRPr sz="700"/>
          </a:p>
        </p:txBody>
      </p:sp>
      <p:sp>
        <p:nvSpPr>
          <p:cNvPr id="369" name="Google Shape;369;p46"/>
          <p:cNvSpPr txBox="1"/>
          <p:nvPr/>
        </p:nvSpPr>
        <p:spPr>
          <a:xfrm>
            <a:off x="1656050" y="970850"/>
            <a:ext cx="5529900" cy="3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rPr>
              <a:t>User Authentication : </a:t>
            </a:r>
            <a:r>
              <a:rPr lang="en" sz="1100">
                <a:solidFill>
                  <a:schemeClr val="dk1"/>
                </a:solidFill>
              </a:rPr>
              <a:t>Ensuring secure and seamless user authentication is crucial for protecting user data and providing a smooth user experience.</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Key user authentication features: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Dual Approach to Authentication:</a:t>
            </a:r>
            <a:endParaRPr sz="1100" b="1">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Standard Authentication:</a:t>
            </a:r>
            <a:r>
              <a:rPr lang="en" sz="1100">
                <a:solidFill>
                  <a:schemeClr val="dk1"/>
                </a:solidFill>
              </a:rPr>
              <a:t> Users can register by providing necessary inputs and subsequently log in to the platform.</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Auth0 Integration:</a:t>
            </a:r>
            <a:r>
              <a:rPr lang="en" sz="1100">
                <a:solidFill>
                  <a:schemeClr val="dk1"/>
                </a:solidFill>
              </a:rPr>
              <a:t> Implemented user authentication with Auth0, allowing users to be redirected to Auth0 for login and then redirected back to our platform.</a:t>
            </a:r>
            <a:endParaRPr sz="1100">
              <a:solidFill>
                <a:schemeClr val="dk1"/>
              </a:solidFill>
            </a:endParaRPr>
          </a:p>
          <a:p>
            <a:pPr marL="91440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b="1">
                <a:solidFill>
                  <a:schemeClr val="dk1"/>
                </a:solidFill>
              </a:rPr>
              <a:t>State Management:</a:t>
            </a:r>
            <a:endParaRPr sz="1100" b="1">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Used useState for local state management in components.</a:t>
            </a: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Used React-Redux to store sensitive user data and manage application-wide states securely.</a:t>
            </a:r>
            <a:endParaRPr sz="1100">
              <a:solidFill>
                <a:schemeClr val="dk1"/>
              </a:solidFill>
            </a:endParaRPr>
          </a:p>
          <a:p>
            <a:pPr marL="457200" lvl="0" indent="0" algn="l" rtl="0">
              <a:spcBef>
                <a:spcPts val="120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5" name="Google Shape;375;p47"/>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Configuration Management</a:t>
            </a:r>
            <a:endParaRPr sz="700"/>
          </a:p>
        </p:txBody>
      </p:sp>
      <p:sp>
        <p:nvSpPr>
          <p:cNvPr id="376" name="Google Shape;376;p47"/>
          <p:cNvSpPr txBox="1"/>
          <p:nvPr/>
        </p:nvSpPr>
        <p:spPr>
          <a:xfrm>
            <a:off x="0" y="759900"/>
            <a:ext cx="8811900" cy="39141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1000"/>
              </a:spcBef>
              <a:spcAft>
                <a:spcPts val="0"/>
              </a:spcAft>
              <a:buNone/>
            </a:pPr>
            <a:r>
              <a:rPr lang="en" sz="1300">
                <a:solidFill>
                  <a:schemeClr val="dk1"/>
                </a:solidFill>
                <a:latin typeface="Trebuchet MS"/>
                <a:ea typeface="Trebuchet MS"/>
                <a:cs typeface="Trebuchet MS"/>
                <a:sym typeface="Trebuchet MS"/>
              </a:rPr>
              <a:t>Tools</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Version Control: Git and GitHub </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IDE: Visual Studio Code (VS Code)</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Frontend Frameworks/Libraries: React.js </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Package Managers: npm </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CI/CD: GitHub Actions </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Containerization: Docker (didn’t use as planned)</a:t>
            </a:r>
            <a:endParaRPr sz="1100">
              <a:solidFill>
                <a:schemeClr val="dk1"/>
              </a:solidFill>
            </a:endParaRPr>
          </a:p>
          <a:p>
            <a:pPr marL="91440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914400" lvl="0" indent="0" algn="l" rtl="0">
              <a:lnSpc>
                <a:spcPct val="115000"/>
              </a:lnSpc>
              <a:spcBef>
                <a:spcPts val="0"/>
              </a:spcBef>
              <a:spcAft>
                <a:spcPts val="0"/>
              </a:spcAft>
              <a:buNone/>
            </a:pPr>
            <a:r>
              <a:rPr lang="en" sz="1200" b="1">
                <a:solidFill>
                  <a:schemeClr val="dk1"/>
                </a:solidFill>
              </a:rPr>
              <a:t>Code Commit Guideline and Git Branching Strategy</a:t>
            </a:r>
            <a:endParaRPr sz="1200" b="1">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Branching:</a:t>
            </a:r>
            <a:endParaRPr sz="1100">
              <a:solidFill>
                <a:schemeClr val="dk1"/>
              </a:solidFill>
            </a:endParaRPr>
          </a:p>
          <a:p>
            <a:pPr marL="1828800" lvl="1" indent="-298450" algn="l" rtl="0">
              <a:lnSpc>
                <a:spcPct val="115000"/>
              </a:lnSpc>
              <a:spcBef>
                <a:spcPts val="0"/>
              </a:spcBef>
              <a:spcAft>
                <a:spcPts val="0"/>
              </a:spcAft>
              <a:buClr>
                <a:schemeClr val="dk1"/>
              </a:buClr>
              <a:buSzPts val="1100"/>
              <a:buChar char="○"/>
            </a:pPr>
            <a:r>
              <a:rPr lang="en" sz="1100">
                <a:solidFill>
                  <a:schemeClr val="dk1"/>
                </a:solidFill>
              </a:rPr>
              <a:t>Iteration Branches: Each iteration of the project will have its own branch, named ‘iterX’.</a:t>
            </a:r>
            <a:endParaRPr sz="1100">
              <a:solidFill>
                <a:schemeClr val="dk1"/>
              </a:solidFill>
            </a:endParaRPr>
          </a:p>
          <a:p>
            <a:pPr marL="1828800" lvl="1" indent="-298450" algn="l" rtl="0">
              <a:lnSpc>
                <a:spcPct val="115000"/>
              </a:lnSpc>
              <a:spcBef>
                <a:spcPts val="0"/>
              </a:spcBef>
              <a:spcAft>
                <a:spcPts val="0"/>
              </a:spcAft>
              <a:buClr>
                <a:schemeClr val="dk1"/>
              </a:buClr>
              <a:buSzPts val="1100"/>
              <a:buChar char="○"/>
            </a:pPr>
            <a:r>
              <a:rPr lang="en" sz="1100">
                <a:solidFill>
                  <a:schemeClr val="dk1"/>
                </a:solidFill>
              </a:rPr>
              <a:t>Feature Branches: Each developer will create a branch for their current assigned ticket with the format: feature_&lt;first initial last initial&gt;_&lt;feature name&gt;. </a:t>
            </a:r>
            <a:endParaRPr sz="1100">
              <a:solidFill>
                <a:schemeClr val="dk1"/>
              </a:solidFill>
            </a:endParaRPr>
          </a:p>
          <a:p>
            <a:pPr marL="1828800" lvl="1" indent="-298450" algn="l" rtl="0">
              <a:lnSpc>
                <a:spcPct val="115000"/>
              </a:lnSpc>
              <a:spcBef>
                <a:spcPts val="0"/>
              </a:spcBef>
              <a:spcAft>
                <a:spcPts val="0"/>
              </a:spcAft>
              <a:buClr>
                <a:schemeClr val="dk1"/>
              </a:buClr>
              <a:buSzPts val="1100"/>
              <a:buChar char="○"/>
            </a:pPr>
            <a:r>
              <a:rPr lang="en" sz="1100">
                <a:solidFill>
                  <a:schemeClr val="dk1"/>
                </a:solidFill>
              </a:rPr>
              <a:t>Main Branch: The main branch will continue to hold the official release history. It will only be updated from iteration branches at the end of each successful iteration, ensuring that the code in main is always stable and production-ready.</a:t>
            </a:r>
            <a:endParaRPr sz="1100">
              <a:solidFill>
                <a:schemeClr val="dk1"/>
              </a:solidFill>
            </a:endParaRPr>
          </a:p>
          <a:p>
            <a:pPr marL="1828800" lvl="1" indent="-298450" algn="l" rtl="0">
              <a:lnSpc>
                <a:spcPct val="115000"/>
              </a:lnSpc>
              <a:spcBef>
                <a:spcPts val="0"/>
              </a:spcBef>
              <a:spcAft>
                <a:spcPts val="0"/>
              </a:spcAft>
              <a:buClr>
                <a:schemeClr val="dk1"/>
              </a:buClr>
              <a:buSzPts val="1100"/>
              <a:buChar char="○"/>
            </a:pPr>
            <a:r>
              <a:rPr lang="en" sz="1100">
                <a:solidFill>
                  <a:schemeClr val="dk1"/>
                </a:solidFill>
              </a:rPr>
              <a:t>Bugfix Branches: Branches named bugfix/ui-&lt;bug_name&gt; for urgent fixes</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Pull Requests: Mandatory for every change, and must be reviewed by the Design &amp; Implementation Leader or Team Leader before merging.</a:t>
            </a:r>
            <a:endParaRPr sz="1100">
              <a:solidFill>
                <a:schemeClr val="dk1"/>
              </a:solidFill>
            </a:endParaRPr>
          </a:p>
          <a:p>
            <a:pPr marL="1371600" lvl="0" indent="-298450" algn="l" rtl="0">
              <a:lnSpc>
                <a:spcPct val="115000"/>
              </a:lnSpc>
              <a:spcBef>
                <a:spcPts val="0"/>
              </a:spcBef>
              <a:spcAft>
                <a:spcPts val="0"/>
              </a:spcAft>
              <a:buClr>
                <a:schemeClr val="dk1"/>
              </a:buClr>
              <a:buSzPts val="1100"/>
              <a:buChar char="●"/>
            </a:pPr>
            <a:r>
              <a:rPr lang="en" sz="1100">
                <a:solidFill>
                  <a:schemeClr val="dk1"/>
                </a:solidFill>
              </a:rPr>
              <a:t>Commit Messages: Should include the type of change (feature, fix, update), a concise description, and the UI screen or component affected.</a:t>
            </a:r>
            <a:endParaRPr sz="1100">
              <a:solidFill>
                <a:schemeClr val="dk1"/>
              </a:solidFill>
            </a:endParaRPr>
          </a:p>
          <a:p>
            <a:pPr marL="0" lvl="0" indent="0" algn="l" rtl="0">
              <a:spcBef>
                <a:spcPts val="0"/>
              </a:spcBef>
              <a:spcAft>
                <a:spcPts val="0"/>
              </a:spcAft>
              <a:buNone/>
            </a:pPr>
            <a:endParaRPr sz="1300" b="1">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2" name="Google Shape;382;p48"/>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Deployment</a:t>
            </a:r>
            <a:endParaRPr sz="700"/>
          </a:p>
        </p:txBody>
      </p:sp>
      <p:sp>
        <p:nvSpPr>
          <p:cNvPr id="383" name="Google Shape;383;p48"/>
          <p:cNvSpPr txBox="1"/>
          <p:nvPr/>
        </p:nvSpPr>
        <p:spPr>
          <a:xfrm>
            <a:off x="2203925" y="1348675"/>
            <a:ext cx="4982100" cy="3285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0" algn="l" rtl="0">
              <a:spcBef>
                <a:spcPts val="0"/>
              </a:spcBef>
              <a:spcAft>
                <a:spcPts val="0"/>
              </a:spcAft>
              <a:buNone/>
            </a:pP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384" name="Google Shape;384;p48"/>
          <p:cNvSpPr txBox="1"/>
          <p:nvPr/>
        </p:nvSpPr>
        <p:spPr>
          <a:xfrm>
            <a:off x="147750" y="1101775"/>
            <a:ext cx="7916100" cy="3532500"/>
          </a:xfrm>
          <a:prstGeom prst="rect">
            <a:avLst/>
          </a:prstGeom>
          <a:noFill/>
          <a:ln>
            <a:noFill/>
          </a:ln>
        </p:spPr>
        <p:txBody>
          <a:bodyPr spcFirstLastPara="1" wrap="square" lIns="91425" tIns="91425" rIns="91425" bIns="91425" anchor="t" anchorCtr="0">
            <a:noAutofit/>
          </a:bodyPr>
          <a:lstStyle/>
          <a:p>
            <a:pPr marL="1828800" lvl="0" indent="0" algn="l" rtl="0">
              <a:lnSpc>
                <a:spcPct val="115000"/>
              </a:lnSpc>
              <a:spcBef>
                <a:spcPts val="0"/>
              </a:spcBef>
              <a:spcAft>
                <a:spcPts val="0"/>
              </a:spcAft>
              <a:buNone/>
            </a:pPr>
            <a:r>
              <a:rPr lang="en" sz="1300" b="1">
                <a:solidFill>
                  <a:schemeClr val="dk1"/>
                </a:solidFill>
                <a:latin typeface="Trebuchet MS"/>
                <a:ea typeface="Trebuchet MS"/>
                <a:cs typeface="Trebuchet MS"/>
                <a:sym typeface="Trebuchet MS"/>
              </a:rPr>
              <a:t>AWS—----&gt;Github Page</a:t>
            </a:r>
            <a:endParaRPr sz="1300" b="1">
              <a:solidFill>
                <a:schemeClr val="dk1"/>
              </a:solidFill>
              <a:latin typeface="Trebuchet MS"/>
              <a:ea typeface="Trebuchet MS"/>
              <a:cs typeface="Trebuchet MS"/>
              <a:sym typeface="Trebuchet MS"/>
            </a:endParaRPr>
          </a:p>
          <a:p>
            <a:pPr marL="1828800" lvl="0" indent="0" algn="l" rtl="0">
              <a:lnSpc>
                <a:spcPct val="115000"/>
              </a:lnSpc>
              <a:spcBef>
                <a:spcPts val="0"/>
              </a:spcBef>
              <a:spcAft>
                <a:spcPts val="0"/>
              </a:spcAft>
              <a:buNone/>
            </a:pPr>
            <a:endParaRPr sz="1300" b="1">
              <a:solidFill>
                <a:schemeClr val="dk1"/>
              </a:solidFill>
              <a:latin typeface="Trebuchet MS"/>
              <a:ea typeface="Trebuchet MS"/>
              <a:cs typeface="Trebuchet MS"/>
              <a:sym typeface="Trebuchet MS"/>
            </a:endParaRPr>
          </a:p>
          <a:p>
            <a:pPr marL="1371600" lvl="0" indent="-304800" algn="l" rtl="0">
              <a:lnSpc>
                <a:spcPct val="115000"/>
              </a:lnSpc>
              <a:spcBef>
                <a:spcPts val="0"/>
              </a:spcBef>
              <a:spcAft>
                <a:spcPts val="0"/>
              </a:spcAft>
              <a:buClr>
                <a:schemeClr val="dk1"/>
              </a:buClr>
              <a:buSzPts val="1200"/>
              <a:buChar char="●"/>
            </a:pPr>
            <a:r>
              <a:rPr lang="en" sz="1200">
                <a:solidFill>
                  <a:schemeClr val="dk1"/>
                </a:solidFill>
              </a:rPr>
              <a:t>GitHub Pages offers simplicity and seamless GitHub integration for quick and free static site deployments</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Link:</a:t>
            </a:r>
            <a:r>
              <a:rPr lang="en" sz="1100">
                <a:solidFill>
                  <a:schemeClr val="dk1"/>
                </a:solidFill>
              </a:rPr>
              <a:t> https://bumetcs673.github.io/project-thisisteam4/</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0" name="Google Shape;390;p49"/>
          <p:cNvSpPr txBox="1"/>
          <p:nvPr/>
        </p:nvSpPr>
        <p:spPr>
          <a:xfrm>
            <a:off x="2873200" y="466725"/>
            <a:ext cx="33975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solidFill>
                  <a:srgbClr val="000000"/>
                </a:solidFill>
                <a:latin typeface="Arial"/>
                <a:ea typeface="Arial"/>
                <a:cs typeface="Arial"/>
                <a:sym typeface="Arial"/>
              </a:rPr>
              <a:t>Testing Plan</a:t>
            </a:r>
            <a:endParaRPr sz="700"/>
          </a:p>
        </p:txBody>
      </p:sp>
      <p:sp>
        <p:nvSpPr>
          <p:cNvPr id="391" name="Google Shape;391;p49"/>
          <p:cNvSpPr txBox="1"/>
          <p:nvPr/>
        </p:nvSpPr>
        <p:spPr>
          <a:xfrm>
            <a:off x="674700" y="851625"/>
            <a:ext cx="7955100" cy="3585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Testing</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Test-Driven Development (TDD)</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Unit Testing</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Manual Testing (Gherkin Language)</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Automation Testing (Selenium-Behave, Postman)</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Defect Management</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Logging Defects</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Backlog Review</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Fixing and Testing Defects</a:t>
            </a:r>
            <a:endParaRPr sz="16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600">
                <a:solidFill>
                  <a:schemeClr val="dk1"/>
                </a:solidFill>
              </a:rPr>
              <a:t>Verification and Closure</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7" name="Google Shape;397;p50"/>
          <p:cNvSpPr txBox="1"/>
          <p:nvPr/>
        </p:nvSpPr>
        <p:spPr>
          <a:xfrm>
            <a:off x="2649150" y="466550"/>
            <a:ext cx="4006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2500">
                <a:solidFill>
                  <a:srgbClr val="000000"/>
                </a:solidFill>
                <a:latin typeface="Arial"/>
                <a:ea typeface="Arial"/>
                <a:cs typeface="Arial"/>
                <a:sym typeface="Arial"/>
              </a:rPr>
              <a:t>Testing </a:t>
            </a:r>
            <a:r>
              <a:rPr lang="en" sz="2500"/>
              <a:t>Execution Results</a:t>
            </a:r>
            <a:endParaRPr sz="700"/>
          </a:p>
        </p:txBody>
      </p:sp>
      <p:sp>
        <p:nvSpPr>
          <p:cNvPr id="398" name="Google Shape;398;p50"/>
          <p:cNvSpPr txBox="1"/>
          <p:nvPr/>
        </p:nvSpPr>
        <p:spPr>
          <a:xfrm>
            <a:off x="674700" y="851625"/>
            <a:ext cx="7955100" cy="3585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Automated testing implementation and results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Manual testing execution and results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Challenges to API testing that arose</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402"/>
        <p:cNvGrpSpPr/>
        <p:nvPr/>
      </p:nvGrpSpPr>
      <p:grpSpPr>
        <a:xfrm>
          <a:off x="0" y="0"/>
          <a:ext cx="0" cy="0"/>
          <a:chOff x="0" y="0"/>
          <a:chExt cx="0" cy="0"/>
        </a:xfrm>
      </p:grpSpPr>
      <p:sp>
        <p:nvSpPr>
          <p:cNvPr id="403" name="Google Shape;403;p51"/>
          <p:cNvSpPr/>
          <p:nvPr/>
        </p:nvSpPr>
        <p:spPr>
          <a:xfrm>
            <a:off x="1062120" y="0"/>
            <a:ext cx="7019760" cy="5143500"/>
          </a:xfrm>
          <a:custGeom>
            <a:avLst/>
            <a:gdLst/>
            <a:ahLst/>
            <a:cxnLst/>
            <a:rect l="l" t="t" r="r" b="b"/>
            <a:pathLst>
              <a:path w="14039520" h="10287000" extrusionOk="0">
                <a:moveTo>
                  <a:pt x="0" y="0"/>
                </a:moveTo>
                <a:lnTo>
                  <a:pt x="14039520" y="0"/>
                </a:lnTo>
                <a:lnTo>
                  <a:pt x="14039520" y="10287000"/>
                </a:lnTo>
                <a:lnTo>
                  <a:pt x="0" y="10287000"/>
                </a:lnTo>
                <a:lnTo>
                  <a:pt x="0" y="0"/>
                </a:lnTo>
                <a:close/>
              </a:path>
            </a:pathLst>
          </a:custGeom>
          <a:blipFill rotWithShape="1">
            <a:blip r:embed="rId3">
              <a:alphaModFix amt="30000"/>
            </a:blip>
            <a:stretch>
              <a:fillRect t="-6694" b="-669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404" name="Google Shape;404;p51"/>
          <p:cNvCxnSpPr/>
          <p:nvPr/>
        </p:nvCxnSpPr>
        <p:spPr>
          <a:xfrm>
            <a:off x="8466685" y="526338"/>
            <a:ext cx="162965" cy="0"/>
          </a:xfrm>
          <a:prstGeom prst="straightConnector1">
            <a:avLst/>
          </a:prstGeom>
          <a:noFill/>
          <a:ln w="28575" cap="flat" cmpd="sng">
            <a:solidFill>
              <a:srgbClr val="000000"/>
            </a:solidFill>
            <a:prstDash val="solid"/>
            <a:round/>
            <a:headEnd type="none" w="sm" len="sm"/>
            <a:tailEnd type="none" w="sm" len="sm"/>
          </a:ln>
        </p:spPr>
      </p:cxnSp>
      <p:cxnSp>
        <p:nvCxnSpPr>
          <p:cNvPr id="405" name="Google Shape;405;p51"/>
          <p:cNvCxnSpPr/>
          <p:nvPr/>
        </p:nvCxnSpPr>
        <p:spPr>
          <a:xfrm>
            <a:off x="8466685" y="591014"/>
            <a:ext cx="162965" cy="0"/>
          </a:xfrm>
          <a:prstGeom prst="straightConnector1">
            <a:avLst/>
          </a:prstGeom>
          <a:noFill/>
          <a:ln w="28575" cap="flat" cmpd="sng">
            <a:solidFill>
              <a:srgbClr val="000000"/>
            </a:solidFill>
            <a:prstDash val="solid"/>
            <a:round/>
            <a:headEnd type="none" w="sm" len="sm"/>
            <a:tailEnd type="none" w="sm" len="sm"/>
          </a:ln>
        </p:spPr>
      </p:cxnSp>
      <p:cxnSp>
        <p:nvCxnSpPr>
          <p:cNvPr id="406" name="Google Shape;406;p51"/>
          <p:cNvCxnSpPr/>
          <p:nvPr/>
        </p:nvCxnSpPr>
        <p:spPr>
          <a:xfrm>
            <a:off x="8466685" y="655690"/>
            <a:ext cx="162965" cy="0"/>
          </a:xfrm>
          <a:prstGeom prst="straightConnector1">
            <a:avLst/>
          </a:prstGeom>
          <a:noFill/>
          <a:ln w="28575" cap="flat" cmpd="sng">
            <a:solidFill>
              <a:srgbClr val="000000"/>
            </a:solidFill>
            <a:prstDash val="solid"/>
            <a:round/>
            <a:headEnd type="none" w="sm" len="sm"/>
            <a:tailEnd type="none" w="sm" len="sm"/>
          </a:ln>
        </p:spPr>
      </p:cxnSp>
      <p:sp>
        <p:nvSpPr>
          <p:cNvPr id="407" name="Google Shape;407;p51"/>
          <p:cNvSpPr/>
          <p:nvPr/>
        </p:nvSpPr>
        <p:spPr>
          <a:xfrm>
            <a:off x="8145330" y="513861"/>
            <a:ext cx="156116" cy="156116"/>
          </a:xfrm>
          <a:custGeom>
            <a:avLst/>
            <a:gdLst/>
            <a:ahLst/>
            <a:cxnLst/>
            <a:rect l="l" t="t" r="r" b="b"/>
            <a:pathLst>
              <a:path w="312232" h="312232" extrusionOk="0">
                <a:moveTo>
                  <a:pt x="0" y="0"/>
                </a:moveTo>
                <a:lnTo>
                  <a:pt x="312232" y="0"/>
                </a:lnTo>
                <a:lnTo>
                  <a:pt x="312232" y="312232"/>
                </a:lnTo>
                <a:lnTo>
                  <a:pt x="0" y="312232"/>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408" name="Google Shape;408;p51"/>
          <p:cNvCxnSpPr/>
          <p:nvPr/>
        </p:nvCxnSpPr>
        <p:spPr>
          <a:xfrm>
            <a:off x="4302527" y="575774"/>
            <a:ext cx="538946" cy="0"/>
          </a:xfrm>
          <a:prstGeom prst="straightConnector1">
            <a:avLst/>
          </a:prstGeom>
          <a:noFill/>
          <a:ln w="28575" cap="rnd" cmpd="sng">
            <a:solidFill>
              <a:srgbClr val="000000"/>
            </a:solidFill>
            <a:prstDash val="solid"/>
            <a:round/>
            <a:headEnd type="none" w="sm" len="sm"/>
            <a:tailEnd type="triangle" w="med" len="med"/>
          </a:ln>
        </p:spPr>
      </p:cxnSp>
      <p:sp>
        <p:nvSpPr>
          <p:cNvPr id="409" name="Google Shape;409;p51"/>
          <p:cNvSpPr txBox="1"/>
          <p:nvPr/>
        </p:nvSpPr>
        <p:spPr>
          <a:xfrm>
            <a:off x="1783120" y="1963238"/>
            <a:ext cx="5577760" cy="1195388"/>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 sz="7000">
                <a:solidFill>
                  <a:srgbClr val="000000"/>
                </a:solidFill>
                <a:latin typeface="Arial"/>
                <a:ea typeface="Arial"/>
                <a:cs typeface="Arial"/>
                <a:sym typeface="Arial"/>
              </a:rPr>
              <a:t>Thank You</a:t>
            </a:r>
            <a:endParaRPr sz="700"/>
          </a:p>
        </p:txBody>
      </p:sp>
      <p:sp>
        <p:nvSpPr>
          <p:cNvPr id="410" name="Google Shape;410;p51"/>
          <p:cNvSpPr txBox="1"/>
          <p:nvPr/>
        </p:nvSpPr>
        <p:spPr>
          <a:xfrm>
            <a:off x="514350" y="485286"/>
            <a:ext cx="1787713" cy="1793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000000"/>
                </a:solidFill>
                <a:latin typeface="Roboto"/>
                <a:ea typeface="Roboto"/>
                <a:cs typeface="Roboto"/>
                <a:sym typeface="Roboto"/>
              </a:rPr>
              <a:t>FANTASTIC 5</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78"/>
        <p:cNvGrpSpPr/>
        <p:nvPr/>
      </p:nvGrpSpPr>
      <p:grpSpPr>
        <a:xfrm>
          <a:off x="0" y="0"/>
          <a:ext cx="0" cy="0"/>
          <a:chOff x="0" y="0"/>
          <a:chExt cx="0" cy="0"/>
        </a:xfrm>
      </p:grpSpPr>
      <p:cxnSp>
        <p:nvCxnSpPr>
          <p:cNvPr id="179" name="Google Shape;179;p27"/>
          <p:cNvCxnSpPr/>
          <p:nvPr/>
        </p:nvCxnSpPr>
        <p:spPr>
          <a:xfrm>
            <a:off x="8466685" y="526338"/>
            <a:ext cx="162965" cy="0"/>
          </a:xfrm>
          <a:prstGeom prst="straightConnector1">
            <a:avLst/>
          </a:prstGeom>
          <a:noFill/>
          <a:ln w="28575" cap="flat" cmpd="sng">
            <a:solidFill>
              <a:srgbClr val="000000"/>
            </a:solidFill>
            <a:prstDash val="solid"/>
            <a:round/>
            <a:headEnd type="none" w="sm" len="sm"/>
            <a:tailEnd type="none" w="sm" len="sm"/>
          </a:ln>
        </p:spPr>
      </p:cxnSp>
      <p:cxnSp>
        <p:nvCxnSpPr>
          <p:cNvPr id="180" name="Google Shape;180;p27"/>
          <p:cNvCxnSpPr/>
          <p:nvPr/>
        </p:nvCxnSpPr>
        <p:spPr>
          <a:xfrm>
            <a:off x="8466685" y="591014"/>
            <a:ext cx="162965" cy="0"/>
          </a:xfrm>
          <a:prstGeom prst="straightConnector1">
            <a:avLst/>
          </a:prstGeom>
          <a:noFill/>
          <a:ln w="28575" cap="flat" cmpd="sng">
            <a:solidFill>
              <a:srgbClr val="000000"/>
            </a:solidFill>
            <a:prstDash val="solid"/>
            <a:round/>
            <a:headEnd type="none" w="sm" len="sm"/>
            <a:tailEnd type="none" w="sm" len="sm"/>
          </a:ln>
        </p:spPr>
      </p:cxnSp>
      <p:cxnSp>
        <p:nvCxnSpPr>
          <p:cNvPr id="181" name="Google Shape;181;p27"/>
          <p:cNvCxnSpPr/>
          <p:nvPr/>
        </p:nvCxnSpPr>
        <p:spPr>
          <a:xfrm>
            <a:off x="8466685" y="655690"/>
            <a:ext cx="162965" cy="0"/>
          </a:xfrm>
          <a:prstGeom prst="straightConnector1">
            <a:avLst/>
          </a:prstGeom>
          <a:noFill/>
          <a:ln w="28575" cap="flat" cmpd="sng">
            <a:solidFill>
              <a:srgbClr val="000000"/>
            </a:solidFill>
            <a:prstDash val="solid"/>
            <a:round/>
            <a:headEnd type="none" w="sm" len="sm"/>
            <a:tailEnd type="none" w="sm" len="sm"/>
          </a:ln>
        </p:spPr>
      </p:cxnSp>
      <p:sp>
        <p:nvSpPr>
          <p:cNvPr id="182" name="Google Shape;182;p27"/>
          <p:cNvSpPr/>
          <p:nvPr/>
        </p:nvSpPr>
        <p:spPr>
          <a:xfrm>
            <a:off x="8145330" y="513861"/>
            <a:ext cx="156116" cy="156116"/>
          </a:xfrm>
          <a:custGeom>
            <a:avLst/>
            <a:gdLst/>
            <a:ahLst/>
            <a:cxnLst/>
            <a:rect l="l" t="t" r="r" b="b"/>
            <a:pathLst>
              <a:path w="312232" h="312232" extrusionOk="0">
                <a:moveTo>
                  <a:pt x="0" y="0"/>
                </a:moveTo>
                <a:lnTo>
                  <a:pt x="312232" y="0"/>
                </a:lnTo>
                <a:lnTo>
                  <a:pt x="312232" y="312232"/>
                </a:lnTo>
                <a:lnTo>
                  <a:pt x="0" y="312232"/>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3" name="Google Shape;183;p27"/>
          <p:cNvSpPr/>
          <p:nvPr/>
        </p:nvSpPr>
        <p:spPr>
          <a:xfrm>
            <a:off x="1062120" y="0"/>
            <a:ext cx="7019760" cy="5143500"/>
          </a:xfrm>
          <a:custGeom>
            <a:avLst/>
            <a:gdLst/>
            <a:ahLst/>
            <a:cxnLst/>
            <a:rect l="l" t="t" r="r" b="b"/>
            <a:pathLst>
              <a:path w="14039520" h="10287000" extrusionOk="0">
                <a:moveTo>
                  <a:pt x="0" y="0"/>
                </a:moveTo>
                <a:lnTo>
                  <a:pt x="14039520" y="0"/>
                </a:lnTo>
                <a:lnTo>
                  <a:pt x="14039520" y="10287000"/>
                </a:lnTo>
                <a:lnTo>
                  <a:pt x="0" y="10287000"/>
                </a:lnTo>
                <a:lnTo>
                  <a:pt x="0" y="0"/>
                </a:lnTo>
                <a:close/>
              </a:path>
            </a:pathLst>
          </a:custGeom>
          <a:blipFill rotWithShape="1">
            <a:blip r:embed="rId4">
              <a:alphaModFix amt="30000"/>
            </a:blip>
            <a:stretch>
              <a:fillRect t="-6694" b="-669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84" name="Google Shape;184;p27"/>
          <p:cNvPicPr preferRelativeResize="0"/>
          <p:nvPr/>
        </p:nvPicPr>
        <p:blipFill rotWithShape="1">
          <a:blip r:embed="rId5">
            <a:alphaModFix/>
          </a:blip>
          <a:srcRect l="4808" r="4808"/>
          <a:stretch/>
        </p:blipFill>
        <p:spPr>
          <a:xfrm>
            <a:off x="514350" y="1229178"/>
            <a:ext cx="3622352" cy="2685146"/>
          </a:xfrm>
          <a:prstGeom prst="rect">
            <a:avLst/>
          </a:prstGeom>
          <a:noFill/>
          <a:ln>
            <a:noFill/>
          </a:ln>
        </p:spPr>
      </p:pic>
      <p:cxnSp>
        <p:nvCxnSpPr>
          <p:cNvPr id="185" name="Google Shape;185;p27"/>
          <p:cNvCxnSpPr/>
          <p:nvPr/>
        </p:nvCxnSpPr>
        <p:spPr>
          <a:xfrm>
            <a:off x="4302527" y="575774"/>
            <a:ext cx="538946" cy="0"/>
          </a:xfrm>
          <a:prstGeom prst="straightConnector1">
            <a:avLst/>
          </a:prstGeom>
          <a:noFill/>
          <a:ln w="28575" cap="rnd" cmpd="sng">
            <a:solidFill>
              <a:srgbClr val="000000"/>
            </a:solidFill>
            <a:prstDash val="solid"/>
            <a:round/>
            <a:headEnd type="none" w="sm" len="sm"/>
            <a:tailEnd type="triangle" w="med" len="med"/>
          </a:ln>
        </p:spPr>
      </p:cxnSp>
      <p:sp>
        <p:nvSpPr>
          <p:cNvPr id="186" name="Google Shape;186;p27"/>
          <p:cNvSpPr txBox="1"/>
          <p:nvPr/>
        </p:nvSpPr>
        <p:spPr>
          <a:xfrm>
            <a:off x="514350" y="485286"/>
            <a:ext cx="1787713" cy="1793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000000"/>
                </a:solidFill>
                <a:latin typeface="Roboto"/>
                <a:ea typeface="Roboto"/>
                <a:cs typeface="Roboto"/>
                <a:sym typeface="Roboto"/>
              </a:rPr>
              <a:t>FANTASTIC 5</a:t>
            </a:r>
            <a:endParaRPr sz="700"/>
          </a:p>
        </p:txBody>
      </p:sp>
      <p:sp>
        <p:nvSpPr>
          <p:cNvPr id="187" name="Google Shape;187;p27"/>
          <p:cNvSpPr txBox="1"/>
          <p:nvPr/>
        </p:nvSpPr>
        <p:spPr>
          <a:xfrm>
            <a:off x="4804587" y="1324385"/>
            <a:ext cx="3825063" cy="825817"/>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None/>
            </a:pPr>
            <a:r>
              <a:rPr lang="en" sz="4800">
                <a:solidFill>
                  <a:srgbClr val="000000"/>
                </a:solidFill>
                <a:latin typeface="Arial"/>
                <a:ea typeface="Arial"/>
                <a:cs typeface="Arial"/>
                <a:sym typeface="Arial"/>
              </a:rPr>
              <a:t>Overview</a:t>
            </a:r>
            <a:endParaRPr sz="700"/>
          </a:p>
        </p:txBody>
      </p:sp>
      <p:sp>
        <p:nvSpPr>
          <p:cNvPr id="188" name="Google Shape;188;p27"/>
          <p:cNvSpPr txBox="1"/>
          <p:nvPr/>
        </p:nvSpPr>
        <p:spPr>
          <a:xfrm>
            <a:off x="4864187" y="2215935"/>
            <a:ext cx="3585900" cy="2879100"/>
          </a:xfrm>
          <a:prstGeom prst="rect">
            <a:avLst/>
          </a:prstGeom>
          <a:noFill/>
          <a:ln>
            <a:noFill/>
          </a:ln>
        </p:spPr>
        <p:txBody>
          <a:bodyPr spcFirstLastPara="1" wrap="square" lIns="0" tIns="0" rIns="0" bIns="0" anchor="t" anchorCtr="0">
            <a:spAutoFit/>
          </a:bodyPr>
          <a:lstStyle/>
          <a:p>
            <a:pPr marL="0" marR="0" lvl="0" indent="0" algn="l" rtl="0">
              <a:lnSpc>
                <a:spcPct val="200045"/>
              </a:lnSpc>
              <a:spcBef>
                <a:spcPts val="0"/>
              </a:spcBef>
              <a:spcAft>
                <a:spcPts val="0"/>
              </a:spcAft>
              <a:buNone/>
            </a:pPr>
            <a:r>
              <a:rPr lang="en" sz="1100">
                <a:latin typeface="Roboto"/>
                <a:ea typeface="Roboto"/>
                <a:cs typeface="Roboto"/>
                <a:sym typeface="Roboto"/>
              </a:rPr>
              <a:t>For our project we aimed to develop a user-friendly and engaging online learning platform to support project-based learning. We aimed to provide a smooth experience for our target users, working with the microservice teams to ensure seamless interaction with the backend systems</a:t>
            </a:r>
            <a:endParaRPr sz="1100">
              <a:latin typeface="Roboto"/>
              <a:ea typeface="Roboto"/>
              <a:cs typeface="Roboto"/>
              <a:sym typeface="Roboto"/>
            </a:endParaRPr>
          </a:p>
          <a:p>
            <a:pPr marL="0" lvl="0" indent="0" algn="l" rtl="0">
              <a:lnSpc>
                <a:spcPct val="200045"/>
              </a:lnSpc>
              <a:spcBef>
                <a:spcPts val="0"/>
              </a:spcBef>
              <a:spcAft>
                <a:spcPts val="0"/>
              </a:spcAft>
              <a:buClr>
                <a:schemeClr val="dk1"/>
              </a:buClr>
              <a:buSzPts val="1100"/>
              <a:buFont typeface="Arial"/>
              <a:buNone/>
            </a:pPr>
            <a:endParaRPr sz="1100">
              <a:latin typeface="Roboto"/>
              <a:ea typeface="Roboto"/>
              <a:cs typeface="Roboto"/>
              <a:sym typeface="Roboto"/>
            </a:endParaRPr>
          </a:p>
          <a:p>
            <a:pPr marL="0" marR="0" lvl="0" indent="0" algn="l" rtl="0">
              <a:lnSpc>
                <a:spcPct val="200045"/>
              </a:lnSpc>
              <a:spcBef>
                <a:spcPts val="0"/>
              </a:spcBef>
              <a:spcAft>
                <a:spcPts val="0"/>
              </a:spcAft>
              <a:buNone/>
            </a:pPr>
            <a:endParaRPr sz="1100">
              <a:latin typeface="Roboto"/>
              <a:ea typeface="Roboto"/>
              <a:cs typeface="Roboto"/>
              <a:sym typeface="Roboto"/>
            </a:endParaRPr>
          </a:p>
          <a:p>
            <a:pPr marL="0" marR="0" lvl="0" indent="0" algn="l" rtl="0">
              <a:lnSpc>
                <a:spcPct val="200090"/>
              </a:lnSpc>
              <a:spcBef>
                <a:spcPts val="0"/>
              </a:spcBef>
              <a:spcAft>
                <a:spcPts val="0"/>
              </a:spcAft>
              <a:buNone/>
            </a:pPr>
            <a:endParaRPr sz="1100">
              <a:solidFill>
                <a:srgbClr val="000000"/>
              </a:solidFill>
              <a:latin typeface="Roboto"/>
              <a:ea typeface="Roboto"/>
              <a:cs typeface="Roboto"/>
              <a:sym typeface="Roboto"/>
            </a:endParaRPr>
          </a:p>
        </p:txBody>
      </p:sp>
      <p:sp>
        <p:nvSpPr>
          <p:cNvPr id="189" name="Google Shape;189;p27"/>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93"/>
        <p:cNvGrpSpPr/>
        <p:nvPr/>
      </p:nvGrpSpPr>
      <p:grpSpPr>
        <a:xfrm>
          <a:off x="0" y="0"/>
          <a:ext cx="0" cy="0"/>
          <a:chOff x="0" y="0"/>
          <a:chExt cx="0" cy="0"/>
        </a:xfrm>
      </p:grpSpPr>
      <p:cxnSp>
        <p:nvCxnSpPr>
          <p:cNvPr id="194" name="Google Shape;194;p28"/>
          <p:cNvCxnSpPr/>
          <p:nvPr/>
        </p:nvCxnSpPr>
        <p:spPr>
          <a:xfrm>
            <a:off x="8466685" y="526338"/>
            <a:ext cx="162900" cy="0"/>
          </a:xfrm>
          <a:prstGeom prst="straightConnector1">
            <a:avLst/>
          </a:prstGeom>
          <a:noFill/>
          <a:ln w="28575" cap="flat" cmpd="sng">
            <a:solidFill>
              <a:srgbClr val="000000"/>
            </a:solidFill>
            <a:prstDash val="solid"/>
            <a:round/>
            <a:headEnd type="none" w="sm" len="sm"/>
            <a:tailEnd type="none" w="sm" len="sm"/>
          </a:ln>
        </p:spPr>
      </p:cxnSp>
      <p:cxnSp>
        <p:nvCxnSpPr>
          <p:cNvPr id="195" name="Google Shape;195;p28"/>
          <p:cNvCxnSpPr/>
          <p:nvPr/>
        </p:nvCxnSpPr>
        <p:spPr>
          <a:xfrm>
            <a:off x="8466685" y="591014"/>
            <a:ext cx="162900" cy="0"/>
          </a:xfrm>
          <a:prstGeom prst="straightConnector1">
            <a:avLst/>
          </a:prstGeom>
          <a:noFill/>
          <a:ln w="28575" cap="flat" cmpd="sng">
            <a:solidFill>
              <a:srgbClr val="000000"/>
            </a:solidFill>
            <a:prstDash val="solid"/>
            <a:round/>
            <a:headEnd type="none" w="sm" len="sm"/>
            <a:tailEnd type="none" w="sm" len="sm"/>
          </a:ln>
        </p:spPr>
      </p:cxnSp>
      <p:cxnSp>
        <p:nvCxnSpPr>
          <p:cNvPr id="196" name="Google Shape;196;p28"/>
          <p:cNvCxnSpPr/>
          <p:nvPr/>
        </p:nvCxnSpPr>
        <p:spPr>
          <a:xfrm>
            <a:off x="8466685" y="655690"/>
            <a:ext cx="162900" cy="0"/>
          </a:xfrm>
          <a:prstGeom prst="straightConnector1">
            <a:avLst/>
          </a:prstGeom>
          <a:noFill/>
          <a:ln w="28575" cap="flat" cmpd="sng">
            <a:solidFill>
              <a:srgbClr val="000000"/>
            </a:solidFill>
            <a:prstDash val="solid"/>
            <a:round/>
            <a:headEnd type="none" w="sm" len="sm"/>
            <a:tailEnd type="none" w="sm" len="sm"/>
          </a:ln>
        </p:spPr>
      </p:cxnSp>
      <p:sp>
        <p:nvSpPr>
          <p:cNvPr id="197" name="Google Shape;197;p28"/>
          <p:cNvSpPr/>
          <p:nvPr/>
        </p:nvSpPr>
        <p:spPr>
          <a:xfrm>
            <a:off x="8145330" y="513861"/>
            <a:ext cx="156116" cy="156116"/>
          </a:xfrm>
          <a:custGeom>
            <a:avLst/>
            <a:gdLst/>
            <a:ahLst/>
            <a:cxnLst/>
            <a:rect l="l" t="t" r="r" b="b"/>
            <a:pathLst>
              <a:path w="312232" h="312232" extrusionOk="0">
                <a:moveTo>
                  <a:pt x="0" y="0"/>
                </a:moveTo>
                <a:lnTo>
                  <a:pt x="312232" y="0"/>
                </a:lnTo>
                <a:lnTo>
                  <a:pt x="312232" y="312232"/>
                </a:lnTo>
                <a:lnTo>
                  <a:pt x="0" y="312232"/>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8" name="Google Shape;198;p28"/>
          <p:cNvSpPr/>
          <p:nvPr/>
        </p:nvSpPr>
        <p:spPr>
          <a:xfrm>
            <a:off x="1062120" y="-36175"/>
            <a:ext cx="7019760" cy="5143500"/>
          </a:xfrm>
          <a:custGeom>
            <a:avLst/>
            <a:gdLst/>
            <a:ahLst/>
            <a:cxnLst/>
            <a:rect l="l" t="t" r="r" b="b"/>
            <a:pathLst>
              <a:path w="14039520" h="10287000" extrusionOk="0">
                <a:moveTo>
                  <a:pt x="0" y="0"/>
                </a:moveTo>
                <a:lnTo>
                  <a:pt x="14039520" y="0"/>
                </a:lnTo>
                <a:lnTo>
                  <a:pt x="14039520" y="10287000"/>
                </a:lnTo>
                <a:lnTo>
                  <a:pt x="0" y="10287000"/>
                </a:lnTo>
                <a:lnTo>
                  <a:pt x="0" y="0"/>
                </a:lnTo>
                <a:close/>
              </a:path>
            </a:pathLst>
          </a:custGeom>
          <a:blipFill rotWithShape="1">
            <a:blip r:embed="rId4">
              <a:alphaModFix amt="30000"/>
            </a:blip>
            <a:stretch>
              <a:fillRect t="-6688" b="-6698"/>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cxnSp>
        <p:nvCxnSpPr>
          <p:cNvPr id="199" name="Google Shape;199;p28"/>
          <p:cNvCxnSpPr/>
          <p:nvPr/>
        </p:nvCxnSpPr>
        <p:spPr>
          <a:xfrm>
            <a:off x="4302527" y="575774"/>
            <a:ext cx="538800" cy="0"/>
          </a:xfrm>
          <a:prstGeom prst="straightConnector1">
            <a:avLst/>
          </a:prstGeom>
          <a:noFill/>
          <a:ln w="28575" cap="rnd" cmpd="sng">
            <a:solidFill>
              <a:srgbClr val="000000"/>
            </a:solidFill>
            <a:prstDash val="solid"/>
            <a:round/>
            <a:headEnd type="none" w="sm" len="sm"/>
            <a:tailEnd type="triangle" w="med" len="med"/>
          </a:ln>
        </p:spPr>
      </p:cxnSp>
      <p:sp>
        <p:nvSpPr>
          <p:cNvPr id="200" name="Google Shape;200;p28"/>
          <p:cNvSpPr txBox="1"/>
          <p:nvPr/>
        </p:nvSpPr>
        <p:spPr>
          <a:xfrm>
            <a:off x="514350" y="485286"/>
            <a:ext cx="17877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000000"/>
                </a:solidFill>
                <a:latin typeface="Roboto"/>
                <a:ea typeface="Roboto"/>
                <a:cs typeface="Roboto"/>
                <a:sym typeface="Roboto"/>
              </a:rPr>
              <a:t>FANTASTIC 5</a:t>
            </a:r>
            <a:endParaRPr sz="700"/>
          </a:p>
        </p:txBody>
      </p:sp>
      <p:sp>
        <p:nvSpPr>
          <p:cNvPr id="201" name="Google Shape;201;p28"/>
          <p:cNvSpPr txBox="1"/>
          <p:nvPr/>
        </p:nvSpPr>
        <p:spPr>
          <a:xfrm>
            <a:off x="2452348" y="1026400"/>
            <a:ext cx="4239300" cy="738900"/>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None/>
            </a:pPr>
            <a:r>
              <a:rPr lang="en" sz="4800"/>
              <a:t>Meet the Team</a:t>
            </a:r>
            <a:endParaRPr sz="700"/>
          </a:p>
        </p:txBody>
      </p:sp>
      <p:sp>
        <p:nvSpPr>
          <p:cNvPr id="202" name="Google Shape;202;p28"/>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
        <p:nvSpPr>
          <p:cNvPr id="203" name="Google Shape;203;p28"/>
          <p:cNvSpPr txBox="1"/>
          <p:nvPr/>
        </p:nvSpPr>
        <p:spPr>
          <a:xfrm>
            <a:off x="1162675" y="2411475"/>
            <a:ext cx="1367400" cy="68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Calibri"/>
                <a:ea typeface="Calibri"/>
                <a:cs typeface="Calibri"/>
                <a:sym typeface="Calibri"/>
              </a:rPr>
              <a:t>Brenna Mahn</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 sz="1600">
                <a:solidFill>
                  <a:schemeClr val="dk1"/>
                </a:solidFill>
                <a:latin typeface="Calibri"/>
                <a:ea typeface="Calibri"/>
                <a:cs typeface="Calibri"/>
                <a:sym typeface="Calibri"/>
              </a:rPr>
              <a:t>Team Lead</a:t>
            </a:r>
            <a:endParaRPr sz="1600">
              <a:solidFill>
                <a:schemeClr val="dk1"/>
              </a:solidFill>
              <a:latin typeface="Calibri"/>
              <a:ea typeface="Calibri"/>
              <a:cs typeface="Calibri"/>
              <a:sym typeface="Calibri"/>
            </a:endParaRPr>
          </a:p>
        </p:txBody>
      </p:sp>
      <p:sp>
        <p:nvSpPr>
          <p:cNvPr id="204" name="Google Shape;204;p28"/>
          <p:cNvSpPr/>
          <p:nvPr/>
        </p:nvSpPr>
        <p:spPr>
          <a:xfrm>
            <a:off x="1062129" y="2773424"/>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5" name="Google Shape;205;p28"/>
          <p:cNvSpPr txBox="1"/>
          <p:nvPr/>
        </p:nvSpPr>
        <p:spPr>
          <a:xfrm>
            <a:off x="3699225" y="2411475"/>
            <a:ext cx="1745400" cy="68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Calibri"/>
                <a:ea typeface="Calibri"/>
                <a:cs typeface="Calibri"/>
                <a:sym typeface="Calibri"/>
              </a:rPr>
              <a:t>Natinim Eibrahim</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 sz="1600">
                <a:solidFill>
                  <a:schemeClr val="dk1"/>
                </a:solidFill>
                <a:latin typeface="Calibri"/>
                <a:ea typeface="Calibri"/>
                <a:cs typeface="Calibri"/>
                <a:sym typeface="Calibri"/>
              </a:rPr>
              <a:t>Security Lead</a:t>
            </a:r>
            <a:endParaRPr sz="1600">
              <a:solidFill>
                <a:schemeClr val="dk1"/>
              </a:solidFill>
              <a:latin typeface="Calibri"/>
              <a:ea typeface="Calibri"/>
              <a:cs typeface="Calibri"/>
              <a:sym typeface="Calibri"/>
            </a:endParaRPr>
          </a:p>
        </p:txBody>
      </p:sp>
      <p:sp>
        <p:nvSpPr>
          <p:cNvPr id="206" name="Google Shape;206;p28"/>
          <p:cNvSpPr/>
          <p:nvPr/>
        </p:nvSpPr>
        <p:spPr>
          <a:xfrm>
            <a:off x="3787754" y="2757512"/>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7" name="Google Shape;207;p28"/>
          <p:cNvSpPr/>
          <p:nvPr/>
        </p:nvSpPr>
        <p:spPr>
          <a:xfrm>
            <a:off x="6513225" y="2773425"/>
            <a:ext cx="17413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8" name="Google Shape;208;p28"/>
          <p:cNvSpPr txBox="1"/>
          <p:nvPr/>
        </p:nvSpPr>
        <p:spPr>
          <a:xfrm>
            <a:off x="6513225" y="2411475"/>
            <a:ext cx="1745400" cy="68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Calibri"/>
                <a:ea typeface="Calibri"/>
                <a:cs typeface="Calibri"/>
                <a:sym typeface="Calibri"/>
              </a:rPr>
              <a:t>Pinwen Mu</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 sz="1600">
                <a:solidFill>
                  <a:schemeClr val="dk1"/>
                </a:solidFill>
                <a:latin typeface="Calibri"/>
                <a:ea typeface="Calibri"/>
                <a:cs typeface="Calibri"/>
                <a:sym typeface="Calibri"/>
              </a:rPr>
              <a:t>Configuration Lead</a:t>
            </a:r>
            <a:endParaRPr sz="1600">
              <a:solidFill>
                <a:schemeClr val="dk1"/>
              </a:solidFill>
              <a:latin typeface="Calibri"/>
              <a:ea typeface="Calibri"/>
              <a:cs typeface="Calibri"/>
              <a:sym typeface="Calibri"/>
            </a:endParaRPr>
          </a:p>
        </p:txBody>
      </p:sp>
      <p:sp>
        <p:nvSpPr>
          <p:cNvPr id="209" name="Google Shape;209;p28"/>
          <p:cNvSpPr txBox="1"/>
          <p:nvPr/>
        </p:nvSpPr>
        <p:spPr>
          <a:xfrm>
            <a:off x="2302050" y="3664675"/>
            <a:ext cx="1745400" cy="68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Calibri"/>
                <a:ea typeface="Calibri"/>
                <a:cs typeface="Calibri"/>
                <a:sym typeface="Calibri"/>
              </a:rPr>
              <a:t>Fehmi Baltaci</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 sz="1600">
                <a:solidFill>
                  <a:schemeClr val="dk1"/>
                </a:solidFill>
                <a:latin typeface="Calibri"/>
                <a:ea typeface="Calibri"/>
                <a:cs typeface="Calibri"/>
                <a:sym typeface="Calibri"/>
              </a:rPr>
              <a:t>QA Lead</a:t>
            </a:r>
            <a:endParaRPr sz="1600">
              <a:solidFill>
                <a:schemeClr val="dk1"/>
              </a:solidFill>
              <a:latin typeface="Calibri"/>
              <a:ea typeface="Calibri"/>
              <a:cs typeface="Calibri"/>
              <a:sym typeface="Calibri"/>
            </a:endParaRPr>
          </a:p>
        </p:txBody>
      </p:sp>
      <p:sp>
        <p:nvSpPr>
          <p:cNvPr id="210" name="Google Shape;210;p28"/>
          <p:cNvSpPr/>
          <p:nvPr/>
        </p:nvSpPr>
        <p:spPr>
          <a:xfrm>
            <a:off x="2390504" y="4001199"/>
            <a:ext cx="1568500"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1" name="Google Shape;211;p28"/>
          <p:cNvSpPr/>
          <p:nvPr/>
        </p:nvSpPr>
        <p:spPr>
          <a:xfrm>
            <a:off x="5027500" y="4001200"/>
            <a:ext cx="2219826" cy="321158"/>
          </a:xfrm>
          <a:custGeom>
            <a:avLst/>
            <a:gdLst/>
            <a:ahLst/>
            <a:cxnLst/>
            <a:rect l="l" t="t" r="r" b="b"/>
            <a:pathLst>
              <a:path w="5316948" h="1107440" extrusionOk="0">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2" name="Google Shape;212;p28"/>
          <p:cNvSpPr txBox="1"/>
          <p:nvPr/>
        </p:nvSpPr>
        <p:spPr>
          <a:xfrm>
            <a:off x="4813650" y="3664675"/>
            <a:ext cx="2647500" cy="68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Calibri"/>
                <a:ea typeface="Calibri"/>
                <a:cs typeface="Calibri"/>
                <a:sym typeface="Calibri"/>
              </a:rPr>
              <a:t>Brooke Savien Love</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 sz="1600">
                <a:solidFill>
                  <a:schemeClr val="dk1"/>
                </a:solidFill>
                <a:latin typeface="Calibri"/>
                <a:ea typeface="Calibri"/>
                <a:cs typeface="Calibri"/>
                <a:sym typeface="Calibri"/>
              </a:rPr>
              <a:t>Design/Implementation</a:t>
            </a:r>
            <a:endParaRPr sz="1600">
              <a:solidFill>
                <a:schemeClr val="dk1"/>
              </a:solidFill>
              <a:latin typeface="Calibri"/>
              <a:ea typeface="Calibri"/>
              <a:cs typeface="Calibri"/>
              <a:sym typeface="Calibri"/>
            </a:endParaRPr>
          </a:p>
        </p:txBody>
      </p:sp>
      <p:pic>
        <p:nvPicPr>
          <p:cNvPr id="213" name="Google Shape;213;p28"/>
          <p:cNvPicPr preferRelativeResize="0"/>
          <p:nvPr/>
        </p:nvPicPr>
        <p:blipFill>
          <a:blip r:embed="rId5">
            <a:alphaModFix/>
          </a:blip>
          <a:stretch>
            <a:fillRect/>
          </a:stretch>
        </p:blipFill>
        <p:spPr>
          <a:xfrm>
            <a:off x="5895694" y="3248826"/>
            <a:ext cx="483425" cy="491925"/>
          </a:xfrm>
          <a:prstGeom prst="rect">
            <a:avLst/>
          </a:prstGeom>
          <a:noFill/>
          <a:ln>
            <a:noFill/>
          </a:ln>
        </p:spPr>
      </p:pic>
      <p:pic>
        <p:nvPicPr>
          <p:cNvPr id="214" name="Google Shape;214;p28"/>
          <p:cNvPicPr preferRelativeResize="0"/>
          <p:nvPr/>
        </p:nvPicPr>
        <p:blipFill>
          <a:blip r:embed="rId6">
            <a:alphaModFix/>
          </a:blip>
          <a:stretch>
            <a:fillRect/>
          </a:stretch>
        </p:blipFill>
        <p:spPr>
          <a:xfrm>
            <a:off x="7144219" y="1967851"/>
            <a:ext cx="483425" cy="491925"/>
          </a:xfrm>
          <a:prstGeom prst="rect">
            <a:avLst/>
          </a:prstGeom>
          <a:noFill/>
          <a:ln>
            <a:noFill/>
          </a:ln>
        </p:spPr>
      </p:pic>
      <p:pic>
        <p:nvPicPr>
          <p:cNvPr id="215" name="Google Shape;215;p28"/>
          <p:cNvPicPr preferRelativeResize="0"/>
          <p:nvPr/>
        </p:nvPicPr>
        <p:blipFill>
          <a:blip r:embed="rId7">
            <a:alphaModFix/>
          </a:blip>
          <a:stretch>
            <a:fillRect/>
          </a:stretch>
        </p:blipFill>
        <p:spPr>
          <a:xfrm>
            <a:off x="4330219" y="1974901"/>
            <a:ext cx="483425" cy="491925"/>
          </a:xfrm>
          <a:prstGeom prst="rect">
            <a:avLst/>
          </a:prstGeom>
          <a:noFill/>
          <a:ln>
            <a:noFill/>
          </a:ln>
        </p:spPr>
      </p:pic>
      <p:pic>
        <p:nvPicPr>
          <p:cNvPr id="216" name="Google Shape;216;p28"/>
          <p:cNvPicPr preferRelativeResize="0"/>
          <p:nvPr/>
        </p:nvPicPr>
        <p:blipFill>
          <a:blip r:embed="rId8">
            <a:alphaModFix/>
          </a:blip>
          <a:stretch>
            <a:fillRect/>
          </a:stretch>
        </p:blipFill>
        <p:spPr>
          <a:xfrm>
            <a:off x="1604669" y="1974901"/>
            <a:ext cx="483425" cy="491925"/>
          </a:xfrm>
          <a:prstGeom prst="rect">
            <a:avLst/>
          </a:prstGeom>
          <a:noFill/>
          <a:ln>
            <a:noFill/>
          </a:ln>
        </p:spPr>
      </p:pic>
      <p:pic>
        <p:nvPicPr>
          <p:cNvPr id="217" name="Google Shape;217;p28"/>
          <p:cNvPicPr preferRelativeResize="0"/>
          <p:nvPr/>
        </p:nvPicPr>
        <p:blipFill>
          <a:blip r:embed="rId9">
            <a:alphaModFix/>
          </a:blip>
          <a:stretch>
            <a:fillRect/>
          </a:stretch>
        </p:blipFill>
        <p:spPr>
          <a:xfrm>
            <a:off x="2933044" y="3248826"/>
            <a:ext cx="483425" cy="49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29"/>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Project Requirements</a:t>
            </a:r>
            <a:endParaRPr sz="700"/>
          </a:p>
        </p:txBody>
      </p:sp>
      <p:sp>
        <p:nvSpPr>
          <p:cNvPr id="224" name="Google Shape;224;p29"/>
          <p:cNvSpPr txBox="1"/>
          <p:nvPr/>
        </p:nvSpPr>
        <p:spPr>
          <a:xfrm>
            <a:off x="466650" y="1041700"/>
            <a:ext cx="8210700" cy="40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User registration: </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user I want to be able to register a user account so that I can join the platform</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User login: </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user I want to be able to login to my account so that I can access the platform</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Project creation:</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project lead I want to be able to create a project so that I can initiate new tasks or initiatives</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Project Editing: </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project lead I want to be able to edit a project so that I can keep information up to date.</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Project Search:</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user I want to be able to search for projects so that I can find relevant project information.</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Task Assignment and Deadline Setting:</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project lead I want to be able to assign tasks and set deadlines so that the project progresses smoothly</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Team roles and permission management: </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 a project lead I want to be able to set team roles and permissions so that I can manage access</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457200" lvl="0" indent="0" algn="l" rtl="0">
              <a:spcBef>
                <a:spcPts val="0"/>
              </a:spcBef>
              <a:spcAft>
                <a:spcPts val="0"/>
              </a:spcAft>
              <a:buNone/>
            </a:pP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225" name="Google Shape;225;p29"/>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30"/>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Project Management</a:t>
            </a:r>
            <a:endParaRPr sz="700"/>
          </a:p>
        </p:txBody>
      </p:sp>
      <p:sp>
        <p:nvSpPr>
          <p:cNvPr id="232" name="Google Shape;232;p30"/>
          <p:cNvSpPr txBox="1"/>
          <p:nvPr/>
        </p:nvSpPr>
        <p:spPr>
          <a:xfrm>
            <a:off x="466650" y="1041700"/>
            <a:ext cx="8210700" cy="40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Weekly Team Zoom Meetings</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We conducted weekly group meetings every Monday at 6pm EST. Additional supplementary meetings were planned as needed to get additional work done. Recordings were made of the meetings and uploaded to our Google Drive.</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Meeting Minutes</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Meetings Minutes were created to cover what needed to be discussed in each meeting and the key takeaways from our conversations.</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Discord Channel</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Asynchronous communication was essential for our team as we live in vastly different time zones and have different schedules and availability. We performed frequent check-ins via our Discord chat.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Pivotal Tracker</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We used Pivotal Tracker to create tickets based on our project requirements and track their progress throughout our iterations. </a:t>
            </a:r>
            <a:r>
              <a:rPr lang="en" sz="1200" u="sng">
                <a:solidFill>
                  <a:schemeClr val="hlink"/>
                </a:solidFill>
                <a:latin typeface="Roboto"/>
                <a:ea typeface="Roboto"/>
                <a:cs typeface="Roboto"/>
                <a:sym typeface="Roboto"/>
                <a:hlinkClick r:id="rId4"/>
              </a:rPr>
              <a:t>Link to Pivotal Tracker board.</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Google Drive</a:t>
            </a: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We used our Google drive to store all our team documents </a:t>
            </a:r>
            <a:endParaRPr sz="12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457200" lvl="0" indent="0" algn="l" rtl="0">
              <a:spcBef>
                <a:spcPts val="0"/>
              </a:spcBef>
              <a:spcAft>
                <a:spcPts val="0"/>
              </a:spcAft>
              <a:buNone/>
            </a:pP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233" name="Google Shape;233;p30"/>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9" name="Google Shape;239;p31"/>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Project Trends</a:t>
            </a:r>
            <a:endParaRPr sz="700"/>
          </a:p>
        </p:txBody>
      </p:sp>
      <p:sp>
        <p:nvSpPr>
          <p:cNvPr id="240" name="Google Shape;240;p31"/>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pic>
        <p:nvPicPr>
          <p:cNvPr id="241" name="Google Shape;241;p31"/>
          <p:cNvPicPr preferRelativeResize="0"/>
          <p:nvPr/>
        </p:nvPicPr>
        <p:blipFill>
          <a:blip r:embed="rId4">
            <a:alphaModFix/>
          </a:blip>
          <a:stretch>
            <a:fillRect/>
          </a:stretch>
        </p:blipFill>
        <p:spPr>
          <a:xfrm>
            <a:off x="2014550" y="1138707"/>
            <a:ext cx="4993474" cy="1343211"/>
          </a:xfrm>
          <a:prstGeom prst="rect">
            <a:avLst/>
          </a:prstGeom>
          <a:noFill/>
          <a:ln>
            <a:noFill/>
          </a:ln>
        </p:spPr>
      </p:pic>
      <p:pic>
        <p:nvPicPr>
          <p:cNvPr id="242" name="Google Shape;242;p31"/>
          <p:cNvPicPr preferRelativeResize="0"/>
          <p:nvPr/>
        </p:nvPicPr>
        <p:blipFill>
          <a:blip r:embed="rId5">
            <a:alphaModFix/>
          </a:blip>
          <a:stretch>
            <a:fillRect/>
          </a:stretch>
        </p:blipFill>
        <p:spPr>
          <a:xfrm>
            <a:off x="218625" y="2571750"/>
            <a:ext cx="4303376" cy="2258326"/>
          </a:xfrm>
          <a:prstGeom prst="rect">
            <a:avLst/>
          </a:prstGeom>
          <a:noFill/>
          <a:ln>
            <a:noFill/>
          </a:ln>
        </p:spPr>
      </p:pic>
      <p:pic>
        <p:nvPicPr>
          <p:cNvPr id="243" name="Google Shape;243;p31"/>
          <p:cNvPicPr preferRelativeResize="0"/>
          <p:nvPr/>
        </p:nvPicPr>
        <p:blipFill>
          <a:blip r:embed="rId6">
            <a:alphaModFix/>
          </a:blip>
          <a:stretch>
            <a:fillRect/>
          </a:stretch>
        </p:blipFill>
        <p:spPr>
          <a:xfrm>
            <a:off x="4636275" y="2571750"/>
            <a:ext cx="4357675" cy="225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9" name="Google Shape;249;p32"/>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Technology Stack</a:t>
            </a:r>
            <a:endParaRPr sz="700"/>
          </a:p>
        </p:txBody>
      </p:sp>
      <p:sp>
        <p:nvSpPr>
          <p:cNvPr id="250" name="Google Shape;250;p32"/>
          <p:cNvSpPr txBox="1"/>
          <p:nvPr/>
        </p:nvSpPr>
        <p:spPr>
          <a:xfrm>
            <a:off x="2203925" y="1348675"/>
            <a:ext cx="4982100" cy="3285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Frontend Framework: </a:t>
            </a:r>
            <a:r>
              <a:rPr lang="en" sz="1600">
                <a:solidFill>
                  <a:schemeClr val="dk1"/>
                </a:solidFill>
                <a:latin typeface="Roboto"/>
                <a:ea typeface="Roboto"/>
                <a:cs typeface="Roboto"/>
                <a:sym typeface="Roboto"/>
              </a:rPr>
              <a:t>React.js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CSS PreProcessor: </a:t>
            </a:r>
            <a:r>
              <a:rPr lang="en" sz="1600">
                <a:solidFill>
                  <a:schemeClr val="dk1"/>
                </a:solidFill>
                <a:latin typeface="Roboto"/>
                <a:ea typeface="Roboto"/>
                <a:cs typeface="Roboto"/>
                <a:sym typeface="Roboto"/>
              </a:rPr>
              <a:t>SASS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React Component Libraries:</a:t>
            </a:r>
            <a:r>
              <a:rPr lang="en" sz="1600">
                <a:solidFill>
                  <a:schemeClr val="dk1"/>
                </a:solidFill>
                <a:latin typeface="Roboto"/>
                <a:ea typeface="Roboto"/>
                <a:cs typeface="Roboto"/>
                <a:sym typeface="Roboto"/>
              </a:rPr>
              <a:t> Formik</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JavaScript Libraries: </a:t>
            </a:r>
            <a:r>
              <a:rPr lang="en" sz="1600">
                <a:solidFill>
                  <a:schemeClr val="dk1"/>
                </a:solidFill>
                <a:latin typeface="Roboto"/>
                <a:ea typeface="Roboto"/>
                <a:cs typeface="Roboto"/>
                <a:sym typeface="Roboto"/>
              </a:rPr>
              <a:t>React Router Dom</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Version Control System: </a:t>
            </a:r>
            <a:r>
              <a:rPr lang="en" sz="1600">
                <a:solidFill>
                  <a:schemeClr val="dk1"/>
                </a:solidFill>
                <a:latin typeface="Roboto"/>
                <a:ea typeface="Roboto"/>
                <a:cs typeface="Roboto"/>
                <a:sym typeface="Roboto"/>
              </a:rPr>
              <a:t>Git</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Project Management Tool: </a:t>
            </a:r>
            <a:r>
              <a:rPr lang="en" sz="1600">
                <a:solidFill>
                  <a:schemeClr val="dk1"/>
                </a:solidFill>
                <a:latin typeface="Roboto"/>
                <a:ea typeface="Roboto"/>
                <a:cs typeface="Roboto"/>
                <a:sym typeface="Roboto"/>
              </a:rPr>
              <a:t>Pivotal Tracker, Docker</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Test Framework: </a:t>
            </a:r>
            <a:r>
              <a:rPr lang="en" sz="1600">
                <a:solidFill>
                  <a:schemeClr val="dk1"/>
                </a:solidFill>
                <a:latin typeface="Roboto"/>
                <a:ea typeface="Roboto"/>
                <a:cs typeface="Roboto"/>
                <a:sym typeface="Roboto"/>
              </a:rPr>
              <a:t>Python-Behave-Selenium, Jest</a:t>
            </a:r>
            <a:endParaRPr sz="1600">
              <a:solidFill>
                <a:schemeClr val="dk1"/>
              </a:solidFill>
              <a:latin typeface="Roboto"/>
              <a:ea typeface="Roboto"/>
              <a:cs typeface="Roboto"/>
              <a:sym typeface="Roboto"/>
            </a:endParaRPr>
          </a:p>
          <a:p>
            <a:pPr marL="457200" lvl="0" indent="0" algn="l" rtl="0">
              <a:spcBef>
                <a:spcPts val="0"/>
              </a:spcBef>
              <a:spcAft>
                <a:spcPts val="0"/>
              </a:spcAft>
              <a:buNone/>
            </a:pPr>
            <a:endParaRPr sz="1600" b="1">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251" name="Google Shape;251;p32"/>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7679" t="-49957" r="-17679" b="-4996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7" name="Google Shape;257;p33"/>
          <p:cNvSpPr txBox="1"/>
          <p:nvPr/>
        </p:nvSpPr>
        <p:spPr>
          <a:xfrm>
            <a:off x="2708375" y="478925"/>
            <a:ext cx="3973200" cy="3849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Clr>
                <a:srgbClr val="000000"/>
              </a:buClr>
              <a:buFont typeface="Arial"/>
              <a:buNone/>
            </a:pPr>
            <a:r>
              <a:rPr lang="en" sz="2500"/>
              <a:t>Introduction &amp; Design Goals</a:t>
            </a:r>
            <a:endParaRPr sz="700"/>
          </a:p>
        </p:txBody>
      </p:sp>
      <p:sp>
        <p:nvSpPr>
          <p:cNvPr id="258" name="Google Shape;258;p33"/>
          <p:cNvSpPr txBox="1"/>
          <p:nvPr/>
        </p:nvSpPr>
        <p:spPr>
          <a:xfrm>
            <a:off x="1318775" y="1290800"/>
            <a:ext cx="3253200" cy="3285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600" b="1">
                <a:solidFill>
                  <a:schemeClr val="dk1"/>
                </a:solidFill>
                <a:latin typeface="Roboto"/>
                <a:ea typeface="Roboto"/>
                <a:cs typeface="Roboto"/>
                <a:sym typeface="Roboto"/>
              </a:rPr>
              <a:t>Introduction</a:t>
            </a:r>
            <a:endParaRPr sz="1600" b="1">
              <a:solidFill>
                <a:schemeClr val="dk1"/>
              </a:solidFill>
              <a:latin typeface="Roboto"/>
              <a:ea typeface="Roboto"/>
              <a:cs typeface="Roboto"/>
              <a:sym typeface="Roboto"/>
            </a:endParaRPr>
          </a:p>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Project Portal Frontend UI</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Built with React</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Integrates with backend services by other teams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Focus on intuitive and user-friendly design</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259" name="Google Shape;259;p33"/>
          <p:cNvSpPr txBox="1"/>
          <p:nvPr/>
        </p:nvSpPr>
        <p:spPr>
          <a:xfrm>
            <a:off x="4749875" y="1290800"/>
            <a:ext cx="3253200" cy="34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Design Goals</a:t>
            </a:r>
            <a:endParaRPr sz="1600" b="1">
              <a:solidFill>
                <a:schemeClr val="dk1"/>
              </a:solidFill>
              <a:latin typeface="Roboto"/>
              <a:ea typeface="Roboto"/>
              <a:cs typeface="Roboto"/>
              <a:sym typeface="Roboto"/>
            </a:endParaRPr>
          </a:p>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User-Friendliness: Intuitive navigation</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Integration: Seamless backend integration</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Performance: Fast loading and responsiveness</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Scalability: Future expansion ready</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Maintainability: Modular and clear code</a:t>
            </a:r>
            <a:endParaRPr sz="1600">
              <a:solidFill>
                <a:schemeClr val="dk1"/>
              </a:solidFill>
              <a:latin typeface="Roboto"/>
              <a:ea typeface="Roboto"/>
              <a:cs typeface="Roboto"/>
              <a:sym typeface="Roboto"/>
            </a:endParaRPr>
          </a:p>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60" name="Google Shape;260;p33"/>
          <p:cNvSpPr txBox="1">
            <a:spLocks noGrp="1"/>
          </p:cNvSpPr>
          <p:nvPr>
            <p:ph type="sldNum" idx="12"/>
          </p:nvPr>
        </p:nvSpPr>
        <p:spPr>
          <a:xfrm>
            <a:off x="3276600" y="31781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1339</Words>
  <Application>Microsoft Macintosh PowerPoint</Application>
  <PresentationFormat>On-screen Show (16:9)</PresentationFormat>
  <Paragraphs>235</Paragraphs>
  <Slides>27</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Roboto</vt:lpstr>
      <vt:lpstr>Arial</vt:lpstr>
      <vt:lpstr>Trebuchet MS</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Mahn, Brenna</cp:lastModifiedBy>
  <cp:revision>1</cp:revision>
  <dcterms:modified xsi:type="dcterms:W3CDTF">2024-06-18T06:00:57Z</dcterms:modified>
</cp:coreProperties>
</file>